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51" r:id="rId1"/>
  </p:sldMasterIdLst>
  <p:notesMasterIdLst>
    <p:notesMasterId r:id="rId37"/>
  </p:notesMasterIdLst>
  <p:sldIdLst>
    <p:sldId id="266" r:id="rId2"/>
    <p:sldId id="273" r:id="rId3"/>
    <p:sldId id="267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72" r:id="rId13"/>
    <p:sldId id="268" r:id="rId14"/>
    <p:sldId id="269" r:id="rId15"/>
    <p:sldId id="271" r:id="rId16"/>
    <p:sldId id="270" r:id="rId17"/>
    <p:sldId id="265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5" r:id="rId30"/>
    <p:sldId id="286" r:id="rId31"/>
    <p:sldId id="287" r:id="rId32"/>
    <p:sldId id="288" r:id="rId33"/>
    <p:sldId id="289" r:id="rId34"/>
    <p:sldId id="291" r:id="rId35"/>
    <p:sldId id="292" r:id="rId36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00"/>
    <a:srgbClr val="E1F0FF"/>
    <a:srgbClr val="D1E8FF"/>
    <a:srgbClr val="C3E1FF"/>
    <a:srgbClr val="FF00FF"/>
    <a:srgbClr val="CC3300"/>
    <a:srgbClr val="0033CC"/>
    <a:srgbClr val="FF99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>
      <p:cViewPr varScale="1">
        <p:scale>
          <a:sx n="54" d="100"/>
          <a:sy n="54" d="100"/>
        </p:scale>
        <p:origin x="-720" y="-78"/>
      </p:cViewPr>
      <p:guideLst>
        <p:guide orient="horz" pos="2160"/>
        <p:guide pos="2880"/>
      </p:guideLst>
    </p:cSldViewPr>
  </p:slideViewPr>
  <p:sorterViewPr>
    <p:cViewPr>
      <p:scale>
        <a:sx n="66" d="100"/>
        <a:sy n="66" d="100"/>
      </p:scale>
      <p:origin x="0" y="4746"/>
    </p:cViewPr>
  </p:sorterViewPr>
  <p:notesViewPr>
    <p:cSldViewPr>
      <p:cViewPr varScale="1">
        <p:scale>
          <a:sx n="28" d="100"/>
          <a:sy n="28" d="100"/>
        </p:scale>
        <p:origin x="-1188" y="-78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notesMaster" Target="notesMasters/notesMaster1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912D8FA8-845E-1F2A-29CD-891D91AF48C2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pt-BR"/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0A20B6CB-FBBF-684E-2C88-F747D50CA076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 altLang="pt-BR"/>
          </a:p>
        </p:txBody>
      </p:sp>
      <p:sp>
        <p:nvSpPr>
          <p:cNvPr id="4100" name="Rectangle 4">
            <a:extLst>
              <a:ext uri="{FF2B5EF4-FFF2-40B4-BE49-F238E27FC236}">
                <a16:creationId xmlns:a16="http://schemas.microsoft.com/office/drawing/2014/main" id="{B5588541-FD8C-464C-B35E-AAEB9DE414D5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4101" name="Rectangle 5">
            <a:extLst>
              <a:ext uri="{FF2B5EF4-FFF2-40B4-BE49-F238E27FC236}">
                <a16:creationId xmlns:a16="http://schemas.microsoft.com/office/drawing/2014/main" id="{533EE998-B974-B23A-4B4B-FA7F9C882D4C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pt-BR"/>
              <a:t>Clique para editar os estilos do texto mestre</a:t>
            </a:r>
          </a:p>
          <a:p>
            <a:pPr lvl="0"/>
            <a:r>
              <a:rPr lang="en-US" altLang="pt-BR"/>
              <a:t>Segundo nível</a:t>
            </a:r>
          </a:p>
          <a:p>
            <a:pPr lvl="0"/>
            <a:r>
              <a:rPr lang="en-US" altLang="pt-BR"/>
              <a:t>Terceiro nível</a:t>
            </a:r>
          </a:p>
          <a:p>
            <a:pPr lvl="0"/>
            <a:r>
              <a:rPr lang="en-US" altLang="pt-BR"/>
              <a:t>Quarto nível</a:t>
            </a:r>
          </a:p>
          <a:p>
            <a:pPr lvl="0"/>
            <a:r>
              <a:rPr lang="en-US" altLang="pt-BR"/>
              <a:t>Quinto nível</a:t>
            </a:r>
          </a:p>
        </p:txBody>
      </p:sp>
      <p:sp>
        <p:nvSpPr>
          <p:cNvPr id="4102" name="Rectangle 6">
            <a:extLst>
              <a:ext uri="{FF2B5EF4-FFF2-40B4-BE49-F238E27FC236}">
                <a16:creationId xmlns:a16="http://schemas.microsoft.com/office/drawing/2014/main" id="{6BBE3F4B-2456-42FF-401A-F3F2F6C8E181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pt-BR"/>
          </a:p>
        </p:txBody>
      </p:sp>
      <p:sp>
        <p:nvSpPr>
          <p:cNvPr id="4103" name="Rectangle 7">
            <a:extLst>
              <a:ext uri="{FF2B5EF4-FFF2-40B4-BE49-F238E27FC236}">
                <a16:creationId xmlns:a16="http://schemas.microsoft.com/office/drawing/2014/main" id="{631BE0AB-723A-472D-C12B-9E17EC3C013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E32604E1-2A6A-499C-B890-E6FB66F5088A}" type="slidenum">
              <a:rPr lang="en-US" altLang="pt-BR"/>
              <a:pPr/>
              <a:t>‹nº›</a:t>
            </a:fld>
            <a:endParaRPr lang="en-US" alt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5DE8D5F0-BC30-DFAA-EF5B-94565814318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AD33D85-FAA8-41AE-94C7-508273BF89E0}" type="slidenum">
              <a:rPr lang="en-US" altLang="pt-BR"/>
              <a:pPr/>
              <a:t>3</a:t>
            </a:fld>
            <a:endParaRPr lang="en-US" altLang="pt-BR"/>
          </a:p>
        </p:txBody>
      </p:sp>
      <p:sp>
        <p:nvSpPr>
          <p:cNvPr id="26626" name="Rectangle 1026">
            <a:extLst>
              <a:ext uri="{FF2B5EF4-FFF2-40B4-BE49-F238E27FC236}">
                <a16:creationId xmlns:a16="http://schemas.microsoft.com/office/drawing/2014/main" id="{393FB96E-B684-837A-B49D-AB3275192AD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7" name="Rectangle 1027">
            <a:extLst>
              <a:ext uri="{FF2B5EF4-FFF2-40B4-BE49-F238E27FC236}">
                <a16:creationId xmlns:a16="http://schemas.microsoft.com/office/drawing/2014/main" id="{03387834-6C51-B5CF-DB55-7B1C0BEA41A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pt-BR" altLang="pt-B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170" name="Group 2">
            <a:extLst>
              <a:ext uri="{FF2B5EF4-FFF2-40B4-BE49-F238E27FC236}">
                <a16:creationId xmlns:a16="http://schemas.microsoft.com/office/drawing/2014/main" id="{5488954F-5867-4088-3410-3B41CBCDDA5A}"/>
              </a:ext>
            </a:extLst>
          </p:cNvPr>
          <p:cNvGrpSpPr>
            <a:grpSpLocks/>
          </p:cNvGrpSpPr>
          <p:nvPr/>
        </p:nvGrpSpPr>
        <p:grpSpPr bwMode="auto">
          <a:xfrm>
            <a:off x="-3175" y="2438400"/>
            <a:ext cx="9147175" cy="1063625"/>
            <a:chOff x="-2" y="1536"/>
            <a:chExt cx="5762" cy="670"/>
          </a:xfrm>
        </p:grpSpPr>
        <p:grpSp>
          <p:nvGrpSpPr>
            <p:cNvPr id="7171" name="Group 3">
              <a:extLst>
                <a:ext uri="{FF2B5EF4-FFF2-40B4-BE49-F238E27FC236}">
                  <a16:creationId xmlns:a16="http://schemas.microsoft.com/office/drawing/2014/main" id="{7302E9B6-18EA-7D97-B737-45CA014D6F04}"/>
                </a:ext>
              </a:extLst>
            </p:cNvPr>
            <p:cNvGrpSpPr>
              <a:grpSpLocks/>
            </p:cNvGrpSpPr>
            <p:nvPr/>
          </p:nvGrpSpPr>
          <p:grpSpPr bwMode="auto">
            <a:xfrm flipH="1">
              <a:off x="-2" y="1562"/>
              <a:ext cx="5762" cy="638"/>
              <a:chOff x="-2" y="1562"/>
              <a:chExt cx="5762" cy="638"/>
            </a:xfrm>
          </p:grpSpPr>
          <p:sp>
            <p:nvSpPr>
              <p:cNvPr id="7172" name="Freeform 4">
                <a:extLst>
                  <a:ext uri="{FF2B5EF4-FFF2-40B4-BE49-F238E27FC236}">
                    <a16:creationId xmlns:a16="http://schemas.microsoft.com/office/drawing/2014/main" id="{63CC0E59-3F61-272B-906F-F3B8478285BC}"/>
                  </a:ext>
                </a:extLst>
              </p:cNvPr>
              <p:cNvSpPr>
                <a:spLocks/>
              </p:cNvSpPr>
              <p:nvPr/>
            </p:nvSpPr>
            <p:spPr bwMode="ltGray">
              <a:xfrm rot="-5400000">
                <a:off x="2559" y="-993"/>
                <a:ext cx="624" cy="5745"/>
              </a:xfrm>
              <a:custGeom>
                <a:avLst/>
                <a:gdLst>
                  <a:gd name="T0" fmla="*/ 0 w 1000"/>
                  <a:gd name="T1" fmla="*/ 0 h 720"/>
                  <a:gd name="T2" fmla="*/ 0 w 1000"/>
                  <a:gd name="T3" fmla="*/ 720 h 720"/>
                  <a:gd name="T4" fmla="*/ 1000 w 1000"/>
                  <a:gd name="T5" fmla="*/ 720 h 720"/>
                  <a:gd name="T6" fmla="*/ 1000 w 1000"/>
                  <a:gd name="T7" fmla="*/ 0 h 720"/>
                  <a:gd name="T8" fmla="*/ 0 w 1000"/>
                  <a:gd name="T9" fmla="*/ 0 h 72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000" h="720">
                    <a:moveTo>
                      <a:pt x="0" y="0"/>
                    </a:moveTo>
                    <a:lnTo>
                      <a:pt x="0" y="720"/>
                    </a:lnTo>
                    <a:lnTo>
                      <a:pt x="1000" y="720"/>
                    </a:lnTo>
                    <a:lnTo>
                      <a:pt x="100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BR"/>
              </a:p>
            </p:txBody>
          </p:sp>
          <p:sp>
            <p:nvSpPr>
              <p:cNvPr id="7173" name="Freeform 5">
                <a:extLst>
                  <a:ext uri="{FF2B5EF4-FFF2-40B4-BE49-F238E27FC236}">
                    <a16:creationId xmlns:a16="http://schemas.microsoft.com/office/drawing/2014/main" id="{4A5437D0-F91F-DCD6-CFBA-139FB92FBDD6}"/>
                  </a:ext>
                </a:extLst>
              </p:cNvPr>
              <p:cNvSpPr>
                <a:spLocks/>
              </p:cNvSpPr>
              <p:nvPr/>
            </p:nvSpPr>
            <p:spPr bwMode="ltGray">
              <a:xfrm rot="-5400000">
                <a:off x="1323" y="1669"/>
                <a:ext cx="624" cy="421"/>
              </a:xfrm>
              <a:custGeom>
                <a:avLst/>
                <a:gdLst>
                  <a:gd name="T0" fmla="*/ 0 w 624"/>
                  <a:gd name="T1" fmla="*/ 0 h 317"/>
                  <a:gd name="T2" fmla="*/ 0 w 624"/>
                  <a:gd name="T3" fmla="*/ 272 h 317"/>
                  <a:gd name="T4" fmla="*/ 624 w 624"/>
                  <a:gd name="T5" fmla="*/ 272 h 317"/>
                  <a:gd name="T6" fmla="*/ 624 w 624"/>
                  <a:gd name="T7" fmla="*/ 0 h 317"/>
                  <a:gd name="T8" fmla="*/ 0 w 624"/>
                  <a:gd name="T9" fmla="*/ 0 h 3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24" h="317">
                    <a:moveTo>
                      <a:pt x="0" y="0"/>
                    </a:moveTo>
                    <a:cubicBezTo>
                      <a:pt x="0" y="0"/>
                      <a:pt x="0" y="272"/>
                      <a:pt x="0" y="272"/>
                    </a:cubicBezTo>
                    <a:cubicBezTo>
                      <a:pt x="432" y="224"/>
                      <a:pt x="520" y="317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BR"/>
              </a:p>
            </p:txBody>
          </p:sp>
          <p:sp>
            <p:nvSpPr>
              <p:cNvPr id="7174" name="Freeform 6">
                <a:extLst>
                  <a:ext uri="{FF2B5EF4-FFF2-40B4-BE49-F238E27FC236}">
                    <a16:creationId xmlns:a16="http://schemas.microsoft.com/office/drawing/2014/main" id="{F3AE9917-5D0E-9E99-27AF-4DC96A192ABF}"/>
                  </a:ext>
                </a:extLst>
              </p:cNvPr>
              <p:cNvSpPr>
                <a:spLocks/>
              </p:cNvSpPr>
              <p:nvPr/>
            </p:nvSpPr>
            <p:spPr bwMode="ltGray">
              <a:xfrm rot="-5400000">
                <a:off x="982" y="1669"/>
                <a:ext cx="624" cy="422"/>
              </a:xfrm>
              <a:custGeom>
                <a:avLst/>
                <a:gdLst>
                  <a:gd name="T0" fmla="*/ 0 w 624"/>
                  <a:gd name="T1" fmla="*/ 0 h 317"/>
                  <a:gd name="T2" fmla="*/ 0 w 624"/>
                  <a:gd name="T3" fmla="*/ 272 h 317"/>
                  <a:gd name="T4" fmla="*/ 624 w 624"/>
                  <a:gd name="T5" fmla="*/ 272 h 317"/>
                  <a:gd name="T6" fmla="*/ 624 w 624"/>
                  <a:gd name="T7" fmla="*/ 0 h 317"/>
                  <a:gd name="T8" fmla="*/ 0 w 624"/>
                  <a:gd name="T9" fmla="*/ 0 h 3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24" h="317">
                    <a:moveTo>
                      <a:pt x="0" y="0"/>
                    </a:moveTo>
                    <a:lnTo>
                      <a:pt x="0" y="272"/>
                    </a:lnTo>
                    <a:cubicBezTo>
                      <a:pt x="104" y="317"/>
                      <a:pt x="432" y="240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BR"/>
              </a:p>
            </p:txBody>
          </p:sp>
          <p:sp>
            <p:nvSpPr>
              <p:cNvPr id="7175" name="Freeform 7">
                <a:extLst>
                  <a:ext uri="{FF2B5EF4-FFF2-40B4-BE49-F238E27FC236}">
                    <a16:creationId xmlns:a16="http://schemas.microsoft.com/office/drawing/2014/main" id="{E5B7B54B-EDAB-3DCA-261D-5FD2228427CD}"/>
                  </a:ext>
                </a:extLst>
              </p:cNvPr>
              <p:cNvSpPr>
                <a:spLocks/>
              </p:cNvSpPr>
              <p:nvPr/>
            </p:nvSpPr>
            <p:spPr bwMode="ltGray">
              <a:xfrm rot="-5400000">
                <a:off x="-57" y="1752"/>
                <a:ext cx="624" cy="255"/>
              </a:xfrm>
              <a:custGeom>
                <a:avLst/>
                <a:gdLst>
                  <a:gd name="T0" fmla="*/ 0 w 624"/>
                  <a:gd name="T1" fmla="*/ 53 h 370"/>
                  <a:gd name="T2" fmla="*/ 0 w 624"/>
                  <a:gd name="T3" fmla="*/ 325 h 370"/>
                  <a:gd name="T4" fmla="*/ 624 w 624"/>
                  <a:gd name="T5" fmla="*/ 325 h 370"/>
                  <a:gd name="T6" fmla="*/ 624 w 624"/>
                  <a:gd name="T7" fmla="*/ 53 h 370"/>
                  <a:gd name="T8" fmla="*/ 384 w 624"/>
                  <a:gd name="T9" fmla="*/ 8 h 370"/>
                  <a:gd name="T10" fmla="*/ 0 w 624"/>
                  <a:gd name="T11" fmla="*/ 53 h 37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24" h="370">
                    <a:moveTo>
                      <a:pt x="0" y="53"/>
                    </a:moveTo>
                    <a:lnTo>
                      <a:pt x="0" y="325"/>
                    </a:lnTo>
                    <a:cubicBezTo>
                      <a:pt x="104" y="370"/>
                      <a:pt x="520" y="370"/>
                      <a:pt x="624" y="325"/>
                    </a:cubicBezTo>
                    <a:lnTo>
                      <a:pt x="624" y="53"/>
                    </a:lnTo>
                    <a:cubicBezTo>
                      <a:pt x="584" y="0"/>
                      <a:pt x="488" y="8"/>
                      <a:pt x="384" y="8"/>
                    </a:cubicBezTo>
                    <a:cubicBezTo>
                      <a:pt x="280" y="8"/>
                      <a:pt x="80" y="44"/>
                      <a:pt x="0" y="53"/>
                    </a:cubicBez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2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BR"/>
              </a:p>
            </p:txBody>
          </p:sp>
          <p:sp>
            <p:nvSpPr>
              <p:cNvPr id="7176" name="Freeform 8">
                <a:extLst>
                  <a:ext uri="{FF2B5EF4-FFF2-40B4-BE49-F238E27FC236}">
                    <a16:creationId xmlns:a16="http://schemas.microsoft.com/office/drawing/2014/main" id="{ADEA0D19-B579-DD69-428F-83CC1181FCCA}"/>
                  </a:ext>
                </a:extLst>
              </p:cNvPr>
              <p:cNvSpPr>
                <a:spLocks/>
              </p:cNvSpPr>
              <p:nvPr/>
            </p:nvSpPr>
            <p:spPr bwMode="ltGray">
              <a:xfrm rot="-5400000">
                <a:off x="664" y="1733"/>
                <a:ext cx="624" cy="294"/>
              </a:xfrm>
              <a:custGeom>
                <a:avLst/>
                <a:gdLst>
                  <a:gd name="T0" fmla="*/ 0 w 624"/>
                  <a:gd name="T1" fmla="*/ 0 h 317"/>
                  <a:gd name="T2" fmla="*/ 0 w 624"/>
                  <a:gd name="T3" fmla="*/ 272 h 317"/>
                  <a:gd name="T4" fmla="*/ 624 w 624"/>
                  <a:gd name="T5" fmla="*/ 272 h 317"/>
                  <a:gd name="T6" fmla="*/ 624 w 624"/>
                  <a:gd name="T7" fmla="*/ 0 h 317"/>
                  <a:gd name="T8" fmla="*/ 0 w 624"/>
                  <a:gd name="T9" fmla="*/ 0 h 3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24" h="317">
                    <a:moveTo>
                      <a:pt x="0" y="0"/>
                    </a:moveTo>
                    <a:lnTo>
                      <a:pt x="0" y="272"/>
                    </a:lnTo>
                    <a:cubicBezTo>
                      <a:pt x="104" y="317"/>
                      <a:pt x="520" y="317"/>
                      <a:pt x="624" y="272"/>
                    </a:cubicBezTo>
                    <a:lnTo>
                      <a:pt x="624" y="0"/>
                    </a:lnTo>
                    <a:cubicBezTo>
                      <a:pt x="240" y="42"/>
                      <a:pt x="130" y="0"/>
                      <a:pt x="0" y="0"/>
                    </a:cubicBez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BR"/>
              </a:p>
            </p:txBody>
          </p:sp>
          <p:sp>
            <p:nvSpPr>
              <p:cNvPr id="7177" name="Freeform 9">
                <a:extLst>
                  <a:ext uri="{FF2B5EF4-FFF2-40B4-BE49-F238E27FC236}">
                    <a16:creationId xmlns:a16="http://schemas.microsoft.com/office/drawing/2014/main" id="{9466563D-7B16-DF54-8278-C25CE735AAA6}"/>
                  </a:ext>
                </a:extLst>
              </p:cNvPr>
              <p:cNvSpPr>
                <a:spLocks/>
              </p:cNvSpPr>
              <p:nvPr/>
            </p:nvSpPr>
            <p:spPr bwMode="ltGray">
              <a:xfrm rot="-5400000">
                <a:off x="442" y="1699"/>
                <a:ext cx="624" cy="362"/>
              </a:xfrm>
              <a:custGeom>
                <a:avLst/>
                <a:gdLst>
                  <a:gd name="T0" fmla="*/ 0 w 624"/>
                  <a:gd name="T1" fmla="*/ 0 h 272"/>
                  <a:gd name="T2" fmla="*/ 0 w 624"/>
                  <a:gd name="T3" fmla="*/ 272 h 272"/>
                  <a:gd name="T4" fmla="*/ 240 w 624"/>
                  <a:gd name="T5" fmla="*/ 240 h 272"/>
                  <a:gd name="T6" fmla="*/ 624 w 624"/>
                  <a:gd name="T7" fmla="*/ 272 h 272"/>
                  <a:gd name="T8" fmla="*/ 624 w 624"/>
                  <a:gd name="T9" fmla="*/ 0 h 272"/>
                  <a:gd name="T10" fmla="*/ 0 w 624"/>
                  <a:gd name="T11" fmla="*/ 0 h 2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24" h="272">
                    <a:moveTo>
                      <a:pt x="0" y="0"/>
                    </a:moveTo>
                    <a:cubicBezTo>
                      <a:pt x="0" y="0"/>
                      <a:pt x="0" y="272"/>
                      <a:pt x="0" y="272"/>
                    </a:cubicBezTo>
                    <a:cubicBezTo>
                      <a:pt x="96" y="240"/>
                      <a:pt x="136" y="240"/>
                      <a:pt x="240" y="240"/>
                    </a:cubicBezTo>
                    <a:cubicBezTo>
                      <a:pt x="344" y="240"/>
                      <a:pt x="528" y="272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BR"/>
              </a:p>
            </p:txBody>
          </p:sp>
          <p:sp>
            <p:nvSpPr>
              <p:cNvPr id="7178" name="Freeform 10">
                <a:extLst>
                  <a:ext uri="{FF2B5EF4-FFF2-40B4-BE49-F238E27FC236}">
                    <a16:creationId xmlns:a16="http://schemas.microsoft.com/office/drawing/2014/main" id="{1E19B433-5095-A556-730A-60701D6BBE36}"/>
                  </a:ext>
                </a:extLst>
              </p:cNvPr>
              <p:cNvSpPr>
                <a:spLocks/>
              </p:cNvSpPr>
              <p:nvPr/>
            </p:nvSpPr>
            <p:spPr bwMode="ltGray">
              <a:xfrm rot="-5400000">
                <a:off x="156" y="1726"/>
                <a:ext cx="632" cy="315"/>
              </a:xfrm>
              <a:custGeom>
                <a:avLst/>
                <a:gdLst>
                  <a:gd name="T0" fmla="*/ 8 w 632"/>
                  <a:gd name="T1" fmla="*/ 45 h 362"/>
                  <a:gd name="T2" fmla="*/ 8 w 632"/>
                  <a:gd name="T3" fmla="*/ 317 h 362"/>
                  <a:gd name="T4" fmla="*/ 248 w 632"/>
                  <a:gd name="T5" fmla="*/ 317 h 362"/>
                  <a:gd name="T6" fmla="*/ 632 w 632"/>
                  <a:gd name="T7" fmla="*/ 317 h 362"/>
                  <a:gd name="T8" fmla="*/ 632 w 632"/>
                  <a:gd name="T9" fmla="*/ 45 h 362"/>
                  <a:gd name="T10" fmla="*/ 104 w 632"/>
                  <a:gd name="T11" fmla="*/ 45 h 362"/>
                  <a:gd name="T12" fmla="*/ 8 w 632"/>
                  <a:gd name="T13" fmla="*/ 45 h 3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632" h="362">
                    <a:moveTo>
                      <a:pt x="8" y="45"/>
                    </a:moveTo>
                    <a:lnTo>
                      <a:pt x="8" y="317"/>
                    </a:lnTo>
                    <a:cubicBezTo>
                      <a:pt x="48" y="362"/>
                      <a:pt x="144" y="317"/>
                      <a:pt x="248" y="317"/>
                    </a:cubicBezTo>
                    <a:cubicBezTo>
                      <a:pt x="352" y="317"/>
                      <a:pt x="568" y="362"/>
                      <a:pt x="632" y="317"/>
                    </a:cubicBezTo>
                    <a:lnTo>
                      <a:pt x="632" y="45"/>
                    </a:lnTo>
                    <a:cubicBezTo>
                      <a:pt x="544" y="0"/>
                      <a:pt x="208" y="45"/>
                      <a:pt x="104" y="45"/>
                    </a:cubicBezTo>
                    <a:cubicBezTo>
                      <a:pt x="0" y="45"/>
                      <a:pt x="28" y="45"/>
                      <a:pt x="8" y="45"/>
                    </a:cubicBezTo>
                    <a:close/>
                  </a:path>
                </a:pathLst>
              </a:custGeom>
              <a:solidFill>
                <a:schemeClr val="tx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BR"/>
              </a:p>
            </p:txBody>
          </p:sp>
          <p:sp>
            <p:nvSpPr>
              <p:cNvPr id="7179" name="Freeform 11">
                <a:extLst>
                  <a:ext uri="{FF2B5EF4-FFF2-40B4-BE49-F238E27FC236}">
                    <a16:creationId xmlns:a16="http://schemas.microsoft.com/office/drawing/2014/main" id="{C7998406-A1DE-ECB9-9315-46B06E98E3BD}"/>
                  </a:ext>
                </a:extLst>
              </p:cNvPr>
              <p:cNvSpPr>
                <a:spLocks/>
              </p:cNvSpPr>
              <p:nvPr/>
            </p:nvSpPr>
            <p:spPr bwMode="ltGray">
              <a:xfrm rot="-5400000">
                <a:off x="3211" y="1664"/>
                <a:ext cx="624" cy="421"/>
              </a:xfrm>
              <a:custGeom>
                <a:avLst/>
                <a:gdLst>
                  <a:gd name="T0" fmla="*/ 0 w 624"/>
                  <a:gd name="T1" fmla="*/ 0 h 317"/>
                  <a:gd name="T2" fmla="*/ 0 w 624"/>
                  <a:gd name="T3" fmla="*/ 272 h 317"/>
                  <a:gd name="T4" fmla="*/ 624 w 624"/>
                  <a:gd name="T5" fmla="*/ 272 h 317"/>
                  <a:gd name="T6" fmla="*/ 624 w 624"/>
                  <a:gd name="T7" fmla="*/ 0 h 317"/>
                  <a:gd name="T8" fmla="*/ 0 w 624"/>
                  <a:gd name="T9" fmla="*/ 0 h 3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24" h="317">
                    <a:moveTo>
                      <a:pt x="0" y="0"/>
                    </a:moveTo>
                    <a:cubicBezTo>
                      <a:pt x="0" y="0"/>
                      <a:pt x="0" y="272"/>
                      <a:pt x="0" y="272"/>
                    </a:cubicBezTo>
                    <a:cubicBezTo>
                      <a:pt x="432" y="224"/>
                      <a:pt x="520" y="317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BR"/>
              </a:p>
            </p:txBody>
          </p:sp>
          <p:sp>
            <p:nvSpPr>
              <p:cNvPr id="7180" name="Freeform 12">
                <a:extLst>
                  <a:ext uri="{FF2B5EF4-FFF2-40B4-BE49-F238E27FC236}">
                    <a16:creationId xmlns:a16="http://schemas.microsoft.com/office/drawing/2014/main" id="{3F5428CC-555B-5E4B-97DC-13BD013DFFEB}"/>
                  </a:ext>
                </a:extLst>
              </p:cNvPr>
              <p:cNvSpPr>
                <a:spLocks/>
              </p:cNvSpPr>
              <p:nvPr/>
            </p:nvSpPr>
            <p:spPr bwMode="ltGray">
              <a:xfrm rot="-5400000">
                <a:off x="2870" y="1664"/>
                <a:ext cx="624" cy="422"/>
              </a:xfrm>
              <a:custGeom>
                <a:avLst/>
                <a:gdLst>
                  <a:gd name="T0" fmla="*/ 0 w 624"/>
                  <a:gd name="T1" fmla="*/ 0 h 317"/>
                  <a:gd name="T2" fmla="*/ 0 w 624"/>
                  <a:gd name="T3" fmla="*/ 272 h 317"/>
                  <a:gd name="T4" fmla="*/ 624 w 624"/>
                  <a:gd name="T5" fmla="*/ 272 h 317"/>
                  <a:gd name="T6" fmla="*/ 624 w 624"/>
                  <a:gd name="T7" fmla="*/ 0 h 317"/>
                  <a:gd name="T8" fmla="*/ 0 w 624"/>
                  <a:gd name="T9" fmla="*/ 0 h 3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24" h="317">
                    <a:moveTo>
                      <a:pt x="0" y="0"/>
                    </a:moveTo>
                    <a:lnTo>
                      <a:pt x="0" y="272"/>
                    </a:lnTo>
                    <a:cubicBezTo>
                      <a:pt x="104" y="317"/>
                      <a:pt x="432" y="240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BR"/>
              </a:p>
            </p:txBody>
          </p:sp>
          <p:sp>
            <p:nvSpPr>
              <p:cNvPr id="7181" name="Freeform 13">
                <a:extLst>
                  <a:ext uri="{FF2B5EF4-FFF2-40B4-BE49-F238E27FC236}">
                    <a16:creationId xmlns:a16="http://schemas.microsoft.com/office/drawing/2014/main" id="{1E1056F0-EABC-8865-169E-96099D225C73}"/>
                  </a:ext>
                </a:extLst>
              </p:cNvPr>
              <p:cNvSpPr>
                <a:spLocks/>
              </p:cNvSpPr>
              <p:nvPr/>
            </p:nvSpPr>
            <p:spPr bwMode="ltGray">
              <a:xfrm rot="-5400000">
                <a:off x="1830" y="1747"/>
                <a:ext cx="624" cy="255"/>
              </a:xfrm>
              <a:custGeom>
                <a:avLst/>
                <a:gdLst>
                  <a:gd name="T0" fmla="*/ 0 w 624"/>
                  <a:gd name="T1" fmla="*/ 53 h 370"/>
                  <a:gd name="T2" fmla="*/ 0 w 624"/>
                  <a:gd name="T3" fmla="*/ 325 h 370"/>
                  <a:gd name="T4" fmla="*/ 624 w 624"/>
                  <a:gd name="T5" fmla="*/ 325 h 370"/>
                  <a:gd name="T6" fmla="*/ 624 w 624"/>
                  <a:gd name="T7" fmla="*/ 53 h 370"/>
                  <a:gd name="T8" fmla="*/ 384 w 624"/>
                  <a:gd name="T9" fmla="*/ 8 h 370"/>
                  <a:gd name="T10" fmla="*/ 0 w 624"/>
                  <a:gd name="T11" fmla="*/ 53 h 37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24" h="370">
                    <a:moveTo>
                      <a:pt x="0" y="53"/>
                    </a:moveTo>
                    <a:lnTo>
                      <a:pt x="0" y="325"/>
                    </a:lnTo>
                    <a:cubicBezTo>
                      <a:pt x="104" y="370"/>
                      <a:pt x="520" y="370"/>
                      <a:pt x="624" y="325"/>
                    </a:cubicBezTo>
                    <a:lnTo>
                      <a:pt x="624" y="53"/>
                    </a:lnTo>
                    <a:cubicBezTo>
                      <a:pt x="584" y="0"/>
                      <a:pt x="488" y="8"/>
                      <a:pt x="384" y="8"/>
                    </a:cubicBezTo>
                    <a:cubicBezTo>
                      <a:pt x="280" y="8"/>
                      <a:pt x="80" y="44"/>
                      <a:pt x="0" y="53"/>
                    </a:cubicBezTo>
                    <a:close/>
                  </a:path>
                </a:pathLst>
              </a:custGeom>
              <a:solidFill>
                <a:schemeClr val="tx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2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BR"/>
              </a:p>
            </p:txBody>
          </p:sp>
          <p:sp>
            <p:nvSpPr>
              <p:cNvPr id="7182" name="Freeform 14">
                <a:extLst>
                  <a:ext uri="{FF2B5EF4-FFF2-40B4-BE49-F238E27FC236}">
                    <a16:creationId xmlns:a16="http://schemas.microsoft.com/office/drawing/2014/main" id="{60E2DB70-AF1F-A34E-6F3B-50FF81161809}"/>
                  </a:ext>
                </a:extLst>
              </p:cNvPr>
              <p:cNvSpPr>
                <a:spLocks/>
              </p:cNvSpPr>
              <p:nvPr/>
            </p:nvSpPr>
            <p:spPr bwMode="ltGray">
              <a:xfrm rot="-5400000">
                <a:off x="2551" y="1728"/>
                <a:ext cx="624" cy="294"/>
              </a:xfrm>
              <a:custGeom>
                <a:avLst/>
                <a:gdLst>
                  <a:gd name="T0" fmla="*/ 0 w 624"/>
                  <a:gd name="T1" fmla="*/ 0 h 317"/>
                  <a:gd name="T2" fmla="*/ 0 w 624"/>
                  <a:gd name="T3" fmla="*/ 272 h 317"/>
                  <a:gd name="T4" fmla="*/ 624 w 624"/>
                  <a:gd name="T5" fmla="*/ 272 h 317"/>
                  <a:gd name="T6" fmla="*/ 624 w 624"/>
                  <a:gd name="T7" fmla="*/ 0 h 317"/>
                  <a:gd name="T8" fmla="*/ 0 w 624"/>
                  <a:gd name="T9" fmla="*/ 0 h 3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24" h="317">
                    <a:moveTo>
                      <a:pt x="0" y="0"/>
                    </a:moveTo>
                    <a:lnTo>
                      <a:pt x="0" y="272"/>
                    </a:lnTo>
                    <a:cubicBezTo>
                      <a:pt x="104" y="317"/>
                      <a:pt x="520" y="317"/>
                      <a:pt x="624" y="272"/>
                    </a:cubicBezTo>
                    <a:lnTo>
                      <a:pt x="624" y="0"/>
                    </a:lnTo>
                    <a:cubicBezTo>
                      <a:pt x="240" y="42"/>
                      <a:pt x="130" y="0"/>
                      <a:pt x="0" y="0"/>
                    </a:cubicBezTo>
                    <a:close/>
                  </a:path>
                </a:pathLst>
              </a:cu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BR"/>
              </a:p>
            </p:txBody>
          </p:sp>
          <p:sp>
            <p:nvSpPr>
              <p:cNvPr id="7183" name="Freeform 15">
                <a:extLst>
                  <a:ext uri="{FF2B5EF4-FFF2-40B4-BE49-F238E27FC236}">
                    <a16:creationId xmlns:a16="http://schemas.microsoft.com/office/drawing/2014/main" id="{DF7D72F4-EBAC-8D2F-4E14-C0EBE52D6DD6}"/>
                  </a:ext>
                </a:extLst>
              </p:cNvPr>
              <p:cNvSpPr>
                <a:spLocks/>
              </p:cNvSpPr>
              <p:nvPr/>
            </p:nvSpPr>
            <p:spPr bwMode="ltGray">
              <a:xfrm rot="-5400000">
                <a:off x="2330" y="1694"/>
                <a:ext cx="624" cy="361"/>
              </a:xfrm>
              <a:custGeom>
                <a:avLst/>
                <a:gdLst>
                  <a:gd name="T0" fmla="*/ 0 w 624"/>
                  <a:gd name="T1" fmla="*/ 0 h 272"/>
                  <a:gd name="T2" fmla="*/ 0 w 624"/>
                  <a:gd name="T3" fmla="*/ 272 h 272"/>
                  <a:gd name="T4" fmla="*/ 240 w 624"/>
                  <a:gd name="T5" fmla="*/ 240 h 272"/>
                  <a:gd name="T6" fmla="*/ 624 w 624"/>
                  <a:gd name="T7" fmla="*/ 272 h 272"/>
                  <a:gd name="T8" fmla="*/ 624 w 624"/>
                  <a:gd name="T9" fmla="*/ 0 h 272"/>
                  <a:gd name="T10" fmla="*/ 0 w 624"/>
                  <a:gd name="T11" fmla="*/ 0 h 2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24" h="272">
                    <a:moveTo>
                      <a:pt x="0" y="0"/>
                    </a:moveTo>
                    <a:cubicBezTo>
                      <a:pt x="0" y="0"/>
                      <a:pt x="0" y="272"/>
                      <a:pt x="0" y="272"/>
                    </a:cubicBezTo>
                    <a:cubicBezTo>
                      <a:pt x="96" y="240"/>
                      <a:pt x="136" y="240"/>
                      <a:pt x="240" y="240"/>
                    </a:cubicBezTo>
                    <a:cubicBezTo>
                      <a:pt x="344" y="240"/>
                      <a:pt x="528" y="272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BR"/>
              </a:p>
            </p:txBody>
          </p:sp>
          <p:sp>
            <p:nvSpPr>
              <p:cNvPr id="7184" name="Freeform 16">
                <a:extLst>
                  <a:ext uri="{FF2B5EF4-FFF2-40B4-BE49-F238E27FC236}">
                    <a16:creationId xmlns:a16="http://schemas.microsoft.com/office/drawing/2014/main" id="{977C1A2B-6455-7938-EC28-80B29E70C581}"/>
                  </a:ext>
                </a:extLst>
              </p:cNvPr>
              <p:cNvSpPr>
                <a:spLocks/>
              </p:cNvSpPr>
              <p:nvPr/>
            </p:nvSpPr>
            <p:spPr bwMode="ltGray">
              <a:xfrm rot="-5400000">
                <a:off x="2043" y="1721"/>
                <a:ext cx="632" cy="316"/>
              </a:xfrm>
              <a:custGeom>
                <a:avLst/>
                <a:gdLst>
                  <a:gd name="T0" fmla="*/ 8 w 632"/>
                  <a:gd name="T1" fmla="*/ 45 h 362"/>
                  <a:gd name="T2" fmla="*/ 8 w 632"/>
                  <a:gd name="T3" fmla="*/ 317 h 362"/>
                  <a:gd name="T4" fmla="*/ 248 w 632"/>
                  <a:gd name="T5" fmla="*/ 317 h 362"/>
                  <a:gd name="T6" fmla="*/ 632 w 632"/>
                  <a:gd name="T7" fmla="*/ 317 h 362"/>
                  <a:gd name="T8" fmla="*/ 632 w 632"/>
                  <a:gd name="T9" fmla="*/ 45 h 362"/>
                  <a:gd name="T10" fmla="*/ 104 w 632"/>
                  <a:gd name="T11" fmla="*/ 45 h 362"/>
                  <a:gd name="T12" fmla="*/ 8 w 632"/>
                  <a:gd name="T13" fmla="*/ 45 h 3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632" h="362">
                    <a:moveTo>
                      <a:pt x="8" y="45"/>
                    </a:moveTo>
                    <a:lnTo>
                      <a:pt x="8" y="317"/>
                    </a:lnTo>
                    <a:cubicBezTo>
                      <a:pt x="48" y="362"/>
                      <a:pt x="144" y="317"/>
                      <a:pt x="248" y="317"/>
                    </a:cubicBezTo>
                    <a:cubicBezTo>
                      <a:pt x="352" y="317"/>
                      <a:pt x="568" y="362"/>
                      <a:pt x="632" y="317"/>
                    </a:cubicBezTo>
                    <a:lnTo>
                      <a:pt x="632" y="45"/>
                    </a:lnTo>
                    <a:cubicBezTo>
                      <a:pt x="544" y="0"/>
                      <a:pt x="208" y="45"/>
                      <a:pt x="104" y="45"/>
                    </a:cubicBezTo>
                    <a:cubicBezTo>
                      <a:pt x="0" y="45"/>
                      <a:pt x="28" y="45"/>
                      <a:pt x="8" y="45"/>
                    </a:cubicBezTo>
                    <a:close/>
                  </a:path>
                </a:pathLst>
              </a:cu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BR"/>
              </a:p>
            </p:txBody>
          </p:sp>
          <p:sp>
            <p:nvSpPr>
              <p:cNvPr id="7185" name="Freeform 17">
                <a:extLst>
                  <a:ext uri="{FF2B5EF4-FFF2-40B4-BE49-F238E27FC236}">
                    <a16:creationId xmlns:a16="http://schemas.microsoft.com/office/drawing/2014/main" id="{DBC0FFF2-EEEE-7D7F-2E7F-CE9666500A70}"/>
                  </a:ext>
                </a:extLst>
              </p:cNvPr>
              <p:cNvSpPr>
                <a:spLocks/>
              </p:cNvSpPr>
              <p:nvPr/>
            </p:nvSpPr>
            <p:spPr bwMode="ltGray">
              <a:xfrm rot="-5400000">
                <a:off x="4077" y="1669"/>
                <a:ext cx="624" cy="421"/>
              </a:xfrm>
              <a:custGeom>
                <a:avLst/>
                <a:gdLst>
                  <a:gd name="T0" fmla="*/ 0 w 624"/>
                  <a:gd name="T1" fmla="*/ 0 h 317"/>
                  <a:gd name="T2" fmla="*/ 0 w 624"/>
                  <a:gd name="T3" fmla="*/ 272 h 317"/>
                  <a:gd name="T4" fmla="*/ 624 w 624"/>
                  <a:gd name="T5" fmla="*/ 272 h 317"/>
                  <a:gd name="T6" fmla="*/ 624 w 624"/>
                  <a:gd name="T7" fmla="*/ 0 h 317"/>
                  <a:gd name="T8" fmla="*/ 0 w 624"/>
                  <a:gd name="T9" fmla="*/ 0 h 3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24" h="317">
                    <a:moveTo>
                      <a:pt x="0" y="0"/>
                    </a:moveTo>
                    <a:cubicBezTo>
                      <a:pt x="0" y="0"/>
                      <a:pt x="0" y="272"/>
                      <a:pt x="0" y="272"/>
                    </a:cubicBezTo>
                    <a:cubicBezTo>
                      <a:pt x="432" y="224"/>
                      <a:pt x="520" y="317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BR"/>
              </a:p>
            </p:txBody>
          </p:sp>
          <p:sp>
            <p:nvSpPr>
              <p:cNvPr id="7186" name="Freeform 18">
                <a:extLst>
                  <a:ext uri="{FF2B5EF4-FFF2-40B4-BE49-F238E27FC236}">
                    <a16:creationId xmlns:a16="http://schemas.microsoft.com/office/drawing/2014/main" id="{88FCEBCE-A9CD-A4D8-C306-A8EFD045A830}"/>
                  </a:ext>
                </a:extLst>
              </p:cNvPr>
              <p:cNvSpPr>
                <a:spLocks/>
              </p:cNvSpPr>
              <p:nvPr/>
            </p:nvSpPr>
            <p:spPr bwMode="ltGray">
              <a:xfrm rot="-5400000">
                <a:off x="3736" y="1669"/>
                <a:ext cx="624" cy="422"/>
              </a:xfrm>
              <a:custGeom>
                <a:avLst/>
                <a:gdLst>
                  <a:gd name="T0" fmla="*/ 0 w 624"/>
                  <a:gd name="T1" fmla="*/ 0 h 317"/>
                  <a:gd name="T2" fmla="*/ 0 w 624"/>
                  <a:gd name="T3" fmla="*/ 272 h 317"/>
                  <a:gd name="T4" fmla="*/ 624 w 624"/>
                  <a:gd name="T5" fmla="*/ 272 h 317"/>
                  <a:gd name="T6" fmla="*/ 624 w 624"/>
                  <a:gd name="T7" fmla="*/ 0 h 317"/>
                  <a:gd name="T8" fmla="*/ 0 w 624"/>
                  <a:gd name="T9" fmla="*/ 0 h 3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24" h="317">
                    <a:moveTo>
                      <a:pt x="0" y="0"/>
                    </a:moveTo>
                    <a:lnTo>
                      <a:pt x="0" y="272"/>
                    </a:lnTo>
                    <a:cubicBezTo>
                      <a:pt x="104" y="317"/>
                      <a:pt x="432" y="240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tx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BR"/>
              </a:p>
            </p:txBody>
          </p:sp>
          <p:sp>
            <p:nvSpPr>
              <p:cNvPr id="7187" name="Freeform 19">
                <a:extLst>
                  <a:ext uri="{FF2B5EF4-FFF2-40B4-BE49-F238E27FC236}">
                    <a16:creationId xmlns:a16="http://schemas.microsoft.com/office/drawing/2014/main" id="{30001EC1-CDB8-D414-58ED-654813EB3AAD}"/>
                  </a:ext>
                </a:extLst>
              </p:cNvPr>
              <p:cNvSpPr>
                <a:spLocks/>
              </p:cNvSpPr>
              <p:nvPr/>
            </p:nvSpPr>
            <p:spPr bwMode="ltGray">
              <a:xfrm rot="-5400000">
                <a:off x="4584" y="1747"/>
                <a:ext cx="624" cy="255"/>
              </a:xfrm>
              <a:custGeom>
                <a:avLst/>
                <a:gdLst>
                  <a:gd name="T0" fmla="*/ 0 w 624"/>
                  <a:gd name="T1" fmla="*/ 53 h 370"/>
                  <a:gd name="T2" fmla="*/ 0 w 624"/>
                  <a:gd name="T3" fmla="*/ 325 h 370"/>
                  <a:gd name="T4" fmla="*/ 624 w 624"/>
                  <a:gd name="T5" fmla="*/ 325 h 370"/>
                  <a:gd name="T6" fmla="*/ 624 w 624"/>
                  <a:gd name="T7" fmla="*/ 53 h 370"/>
                  <a:gd name="T8" fmla="*/ 384 w 624"/>
                  <a:gd name="T9" fmla="*/ 8 h 370"/>
                  <a:gd name="T10" fmla="*/ 0 w 624"/>
                  <a:gd name="T11" fmla="*/ 53 h 37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24" h="370">
                    <a:moveTo>
                      <a:pt x="0" y="53"/>
                    </a:moveTo>
                    <a:lnTo>
                      <a:pt x="0" y="325"/>
                    </a:lnTo>
                    <a:cubicBezTo>
                      <a:pt x="104" y="370"/>
                      <a:pt x="520" y="370"/>
                      <a:pt x="624" y="325"/>
                    </a:cubicBezTo>
                    <a:lnTo>
                      <a:pt x="624" y="53"/>
                    </a:lnTo>
                    <a:cubicBezTo>
                      <a:pt x="584" y="0"/>
                      <a:pt x="488" y="8"/>
                      <a:pt x="384" y="8"/>
                    </a:cubicBezTo>
                    <a:cubicBezTo>
                      <a:pt x="280" y="8"/>
                      <a:pt x="80" y="44"/>
                      <a:pt x="0" y="53"/>
                    </a:cubicBezTo>
                    <a:close/>
                  </a:path>
                </a:pathLst>
              </a:cu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2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BR"/>
              </a:p>
            </p:txBody>
          </p:sp>
          <p:sp>
            <p:nvSpPr>
              <p:cNvPr id="7188" name="Freeform 20">
                <a:extLst>
                  <a:ext uri="{FF2B5EF4-FFF2-40B4-BE49-F238E27FC236}">
                    <a16:creationId xmlns:a16="http://schemas.microsoft.com/office/drawing/2014/main" id="{37CFD8B2-8A99-7AC1-C7BE-01EECF37DDEA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469" y="1562"/>
                <a:ext cx="291" cy="625"/>
              </a:xfrm>
              <a:custGeom>
                <a:avLst/>
                <a:gdLst>
                  <a:gd name="T0" fmla="*/ 0 w 291"/>
                  <a:gd name="T1" fmla="*/ 624 h 625"/>
                  <a:gd name="T2" fmla="*/ 291 w 291"/>
                  <a:gd name="T3" fmla="*/ 625 h 625"/>
                  <a:gd name="T4" fmla="*/ 291 w 291"/>
                  <a:gd name="T5" fmla="*/ 6 h 625"/>
                  <a:gd name="T6" fmla="*/ 0 w 291"/>
                  <a:gd name="T7" fmla="*/ 0 h 625"/>
                  <a:gd name="T8" fmla="*/ 0 w 291"/>
                  <a:gd name="T9" fmla="*/ 624 h 6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1" h="625">
                    <a:moveTo>
                      <a:pt x="0" y="624"/>
                    </a:moveTo>
                    <a:lnTo>
                      <a:pt x="291" y="625"/>
                    </a:lnTo>
                    <a:lnTo>
                      <a:pt x="291" y="6"/>
                    </a:lnTo>
                    <a:lnTo>
                      <a:pt x="0" y="0"/>
                    </a:lnTo>
                    <a:cubicBezTo>
                      <a:pt x="39" y="384"/>
                      <a:pt x="0" y="494"/>
                      <a:pt x="0" y="624"/>
                    </a:cubicBez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BR"/>
              </a:p>
            </p:txBody>
          </p:sp>
          <p:sp>
            <p:nvSpPr>
              <p:cNvPr id="7189" name="Freeform 21">
                <a:extLst>
                  <a:ext uri="{FF2B5EF4-FFF2-40B4-BE49-F238E27FC236}">
                    <a16:creationId xmlns:a16="http://schemas.microsoft.com/office/drawing/2014/main" id="{D75C2230-B68D-8339-0634-FEDDF60FFC19}"/>
                  </a:ext>
                </a:extLst>
              </p:cNvPr>
              <p:cNvSpPr>
                <a:spLocks/>
              </p:cNvSpPr>
              <p:nvPr/>
            </p:nvSpPr>
            <p:spPr bwMode="ltGray">
              <a:xfrm rot="-5400000">
                <a:off x="5084" y="1694"/>
                <a:ext cx="624" cy="361"/>
              </a:xfrm>
              <a:custGeom>
                <a:avLst/>
                <a:gdLst>
                  <a:gd name="T0" fmla="*/ 0 w 624"/>
                  <a:gd name="T1" fmla="*/ 0 h 272"/>
                  <a:gd name="T2" fmla="*/ 0 w 624"/>
                  <a:gd name="T3" fmla="*/ 272 h 272"/>
                  <a:gd name="T4" fmla="*/ 240 w 624"/>
                  <a:gd name="T5" fmla="*/ 240 h 272"/>
                  <a:gd name="T6" fmla="*/ 624 w 624"/>
                  <a:gd name="T7" fmla="*/ 272 h 272"/>
                  <a:gd name="T8" fmla="*/ 624 w 624"/>
                  <a:gd name="T9" fmla="*/ 0 h 272"/>
                  <a:gd name="T10" fmla="*/ 0 w 624"/>
                  <a:gd name="T11" fmla="*/ 0 h 2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24" h="272">
                    <a:moveTo>
                      <a:pt x="0" y="0"/>
                    </a:moveTo>
                    <a:cubicBezTo>
                      <a:pt x="0" y="0"/>
                      <a:pt x="0" y="272"/>
                      <a:pt x="0" y="272"/>
                    </a:cubicBezTo>
                    <a:cubicBezTo>
                      <a:pt x="96" y="240"/>
                      <a:pt x="136" y="240"/>
                      <a:pt x="240" y="240"/>
                    </a:cubicBezTo>
                    <a:cubicBezTo>
                      <a:pt x="344" y="240"/>
                      <a:pt x="528" y="272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BR"/>
              </a:p>
            </p:txBody>
          </p:sp>
          <p:sp>
            <p:nvSpPr>
              <p:cNvPr id="7190" name="Freeform 22">
                <a:extLst>
                  <a:ext uri="{FF2B5EF4-FFF2-40B4-BE49-F238E27FC236}">
                    <a16:creationId xmlns:a16="http://schemas.microsoft.com/office/drawing/2014/main" id="{7C2BF367-CE4B-2F76-D38A-E2B0B355FBB5}"/>
                  </a:ext>
                </a:extLst>
              </p:cNvPr>
              <p:cNvSpPr>
                <a:spLocks/>
              </p:cNvSpPr>
              <p:nvPr/>
            </p:nvSpPr>
            <p:spPr bwMode="ltGray">
              <a:xfrm rot="-5400000">
                <a:off x="4797" y="1721"/>
                <a:ext cx="632" cy="316"/>
              </a:xfrm>
              <a:custGeom>
                <a:avLst/>
                <a:gdLst>
                  <a:gd name="T0" fmla="*/ 8 w 632"/>
                  <a:gd name="T1" fmla="*/ 45 h 362"/>
                  <a:gd name="T2" fmla="*/ 8 w 632"/>
                  <a:gd name="T3" fmla="*/ 317 h 362"/>
                  <a:gd name="T4" fmla="*/ 248 w 632"/>
                  <a:gd name="T5" fmla="*/ 317 h 362"/>
                  <a:gd name="T6" fmla="*/ 632 w 632"/>
                  <a:gd name="T7" fmla="*/ 317 h 362"/>
                  <a:gd name="T8" fmla="*/ 632 w 632"/>
                  <a:gd name="T9" fmla="*/ 45 h 362"/>
                  <a:gd name="T10" fmla="*/ 104 w 632"/>
                  <a:gd name="T11" fmla="*/ 45 h 362"/>
                  <a:gd name="T12" fmla="*/ 8 w 632"/>
                  <a:gd name="T13" fmla="*/ 45 h 3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632" h="362">
                    <a:moveTo>
                      <a:pt x="8" y="45"/>
                    </a:moveTo>
                    <a:lnTo>
                      <a:pt x="8" y="317"/>
                    </a:lnTo>
                    <a:cubicBezTo>
                      <a:pt x="48" y="362"/>
                      <a:pt x="144" y="317"/>
                      <a:pt x="248" y="317"/>
                    </a:cubicBezTo>
                    <a:cubicBezTo>
                      <a:pt x="352" y="317"/>
                      <a:pt x="568" y="362"/>
                      <a:pt x="632" y="317"/>
                    </a:cubicBezTo>
                    <a:lnTo>
                      <a:pt x="632" y="45"/>
                    </a:lnTo>
                    <a:cubicBezTo>
                      <a:pt x="544" y="0"/>
                      <a:pt x="208" y="45"/>
                      <a:pt x="104" y="45"/>
                    </a:cubicBezTo>
                    <a:cubicBezTo>
                      <a:pt x="0" y="45"/>
                      <a:pt x="28" y="45"/>
                      <a:pt x="8" y="45"/>
                    </a:cubicBezTo>
                    <a:close/>
                  </a:path>
                </a:pathLst>
              </a:custGeom>
              <a:solidFill>
                <a:schemeClr val="tx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BR"/>
              </a:p>
            </p:txBody>
          </p:sp>
        </p:grpSp>
        <p:sp>
          <p:nvSpPr>
            <p:cNvPr id="7191" name="Freeform 23">
              <a:extLst>
                <a:ext uri="{FF2B5EF4-FFF2-40B4-BE49-F238E27FC236}">
                  <a16:creationId xmlns:a16="http://schemas.microsoft.com/office/drawing/2014/main" id="{C0593041-836B-1FA6-A15F-79005C0E624C}"/>
                </a:ext>
              </a:extLst>
            </p:cNvPr>
            <p:cNvSpPr>
              <a:spLocks/>
            </p:cNvSpPr>
            <p:nvPr/>
          </p:nvSpPr>
          <p:spPr bwMode="ltGray">
            <a:xfrm flipH="1">
              <a:off x="-2" y="1536"/>
              <a:ext cx="5762" cy="412"/>
            </a:xfrm>
            <a:custGeom>
              <a:avLst/>
              <a:gdLst>
                <a:gd name="T0" fmla="*/ 0 w 5762"/>
                <a:gd name="T1" fmla="*/ 196 h 385"/>
                <a:gd name="T2" fmla="*/ 5762 w 5762"/>
                <a:gd name="T3" fmla="*/ 188 h 385"/>
                <a:gd name="T4" fmla="*/ 5762 w 5762"/>
                <a:gd name="T5" fmla="*/ 4 h 385"/>
                <a:gd name="T6" fmla="*/ 0 w 5762"/>
                <a:gd name="T7" fmla="*/ 0 h 385"/>
                <a:gd name="T8" fmla="*/ 0 w 5762"/>
                <a:gd name="T9" fmla="*/ 196 h 3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762" h="385">
                  <a:moveTo>
                    <a:pt x="0" y="196"/>
                  </a:moveTo>
                  <a:cubicBezTo>
                    <a:pt x="1667" y="385"/>
                    <a:pt x="2275" y="93"/>
                    <a:pt x="5762" y="188"/>
                  </a:cubicBezTo>
                  <a:lnTo>
                    <a:pt x="5762" y="4"/>
                  </a:lnTo>
                  <a:lnTo>
                    <a:pt x="0" y="0"/>
                  </a:lnTo>
                  <a:lnTo>
                    <a:pt x="0" y="1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rgbClr val="767676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chemeClr val="tx1"/>
                  </a:solidFill>
                  <a:prstDash val="solid"/>
                  <a:miter lim="8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7192" name="Freeform 24">
              <a:extLst>
                <a:ext uri="{FF2B5EF4-FFF2-40B4-BE49-F238E27FC236}">
                  <a16:creationId xmlns:a16="http://schemas.microsoft.com/office/drawing/2014/main" id="{D9619431-5487-AE15-3998-21595D58BE19}"/>
                </a:ext>
              </a:extLst>
            </p:cNvPr>
            <p:cNvSpPr>
              <a:spLocks/>
            </p:cNvSpPr>
            <p:nvPr/>
          </p:nvSpPr>
          <p:spPr bwMode="ltGray">
            <a:xfrm flipH="1">
              <a:off x="-2" y="2017"/>
              <a:ext cx="5761" cy="189"/>
            </a:xfrm>
            <a:custGeom>
              <a:avLst/>
              <a:gdLst>
                <a:gd name="T0" fmla="*/ 0 w 5761"/>
                <a:gd name="T1" fmla="*/ 28 h 189"/>
                <a:gd name="T2" fmla="*/ 5761 w 5761"/>
                <a:gd name="T3" fmla="*/ 0 h 189"/>
                <a:gd name="T4" fmla="*/ 5761 w 5761"/>
                <a:gd name="T5" fmla="*/ 189 h 189"/>
                <a:gd name="T6" fmla="*/ 1 w 5761"/>
                <a:gd name="T7" fmla="*/ 189 h 189"/>
                <a:gd name="T8" fmla="*/ 0 w 5761"/>
                <a:gd name="T9" fmla="*/ 28 h 1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761" h="189">
                  <a:moveTo>
                    <a:pt x="0" y="28"/>
                  </a:moveTo>
                  <a:cubicBezTo>
                    <a:pt x="961" y="0"/>
                    <a:pt x="4971" y="161"/>
                    <a:pt x="5761" y="0"/>
                  </a:cubicBezTo>
                  <a:lnTo>
                    <a:pt x="5761" y="189"/>
                  </a:lnTo>
                  <a:lnTo>
                    <a:pt x="1" y="189"/>
                  </a:lnTo>
                  <a:lnTo>
                    <a:pt x="0" y="28"/>
                  </a:lnTo>
                  <a:close/>
                </a:path>
              </a:pathLst>
            </a:custGeom>
            <a:gradFill rotWithShape="0">
              <a:gsLst>
                <a:gs pos="0">
                  <a:srgbClr val="767676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chemeClr val="tx1"/>
                  </a:solidFill>
                  <a:prstDash val="solid"/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pt-BR"/>
            </a:p>
          </p:txBody>
        </p:sp>
      </p:grpSp>
      <p:sp>
        <p:nvSpPr>
          <p:cNvPr id="7193" name="Rectangle 25">
            <a:extLst>
              <a:ext uri="{FF2B5EF4-FFF2-40B4-BE49-F238E27FC236}">
                <a16:creationId xmlns:a16="http://schemas.microsoft.com/office/drawing/2014/main" id="{F08B7705-6BD5-E41F-0217-F271A2C07186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1173163" y="1341438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pt-BR" noProof="0"/>
              <a:t>Clique para editar o estilo do título mestre</a:t>
            </a:r>
          </a:p>
        </p:txBody>
      </p:sp>
      <p:sp>
        <p:nvSpPr>
          <p:cNvPr id="7194" name="Rectangle 26">
            <a:extLst>
              <a:ext uri="{FF2B5EF4-FFF2-40B4-BE49-F238E27FC236}">
                <a16:creationId xmlns:a16="http://schemas.microsoft.com/office/drawing/2014/main" id="{3766D76E-1852-6BC8-0018-4AE9A811512D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166813" y="3886200"/>
            <a:ext cx="6400800" cy="1752600"/>
          </a:xfrm>
        </p:spPr>
        <p:txBody>
          <a:bodyPr/>
          <a:lstStyle>
            <a:lvl1pPr marL="0" indent="0">
              <a:buFont typeface="Monotype Sorts" pitchFamily="2" charset="2"/>
              <a:buNone/>
              <a:defRPr/>
            </a:lvl1pPr>
          </a:lstStyle>
          <a:p>
            <a:pPr lvl="0"/>
            <a:r>
              <a:rPr lang="en-US" altLang="pt-BR" noProof="0"/>
              <a:t>Clique para editar o estilo do subtítulo mestre</a:t>
            </a:r>
          </a:p>
        </p:txBody>
      </p:sp>
      <p:sp>
        <p:nvSpPr>
          <p:cNvPr id="7195" name="Rectangle 27">
            <a:extLst>
              <a:ext uri="{FF2B5EF4-FFF2-40B4-BE49-F238E27FC236}">
                <a16:creationId xmlns:a16="http://schemas.microsoft.com/office/drawing/2014/main" id="{59FB5A75-6E4D-3C60-DC05-A1D1573FB667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>
          <a:xfrm>
            <a:off x="1166813" y="6248400"/>
            <a:ext cx="1905000" cy="457200"/>
          </a:xfr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endParaRPr lang="en-US" altLang="pt-BR"/>
          </a:p>
        </p:txBody>
      </p:sp>
      <p:sp>
        <p:nvSpPr>
          <p:cNvPr id="7196" name="Rectangle 28">
            <a:extLst>
              <a:ext uri="{FF2B5EF4-FFF2-40B4-BE49-F238E27FC236}">
                <a16:creationId xmlns:a16="http://schemas.microsoft.com/office/drawing/2014/main" id="{9D1647FA-F786-30B2-BD75-E25F42B35F57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endParaRPr lang="en-US" altLang="pt-BR"/>
          </a:p>
        </p:txBody>
      </p:sp>
      <p:sp>
        <p:nvSpPr>
          <p:cNvPr id="7197" name="Rectangle 29">
            <a:extLst>
              <a:ext uri="{FF2B5EF4-FFF2-40B4-BE49-F238E27FC236}">
                <a16:creationId xmlns:a16="http://schemas.microsoft.com/office/drawing/2014/main" id="{FB0D430B-37BC-4C91-AA67-BC2964D547DA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fld id="{D31F98FC-C448-4C04-9933-D5EFDFD6D6D0}" type="slidenum">
              <a:rPr lang="en-US" altLang="pt-BR"/>
              <a:pPr/>
              <a:t>‹nº›</a:t>
            </a:fld>
            <a:endParaRPr lang="en-US" altLang="pt-BR"/>
          </a:p>
        </p:txBody>
      </p:sp>
    </p:spTree>
  </p:cSld>
  <p:clrMapOvr>
    <a:masterClrMapping/>
  </p:clrMapOvr>
  <p:transition>
    <p:pull dir="r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75B0942-BE0F-CBF5-5D01-CC20F131D8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BD027116-808C-FBF2-5E75-F3EC207470F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3CF31F13-5836-56D6-EACC-64EE9245CE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C297A345-9DA3-B69C-C0E1-21F68637ED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116842DB-CB0B-7D1A-9F47-AACA4AAE91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5A5653E-BED3-4FC6-897E-8DB02D408C76}" type="slidenum">
              <a:rPr lang="en-US" altLang="pt-BR"/>
              <a:pPr/>
              <a:t>‹nº›</a:t>
            </a:fld>
            <a:endParaRPr lang="en-US" altLang="pt-BR"/>
          </a:p>
        </p:txBody>
      </p:sp>
    </p:spTree>
    <p:extLst>
      <p:ext uri="{BB962C8B-B14F-4D97-AF65-F5344CB8AC3E}">
        <p14:creationId xmlns:p14="http://schemas.microsoft.com/office/powerpoint/2010/main" val="2535893762"/>
      </p:ext>
    </p:extLst>
  </p:cSld>
  <p:clrMapOvr>
    <a:masterClrMapping/>
  </p:clrMapOvr>
  <p:transition>
    <p:pull dir="r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696F8516-7866-C3FE-80AB-8305A16A058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7002463" y="457200"/>
            <a:ext cx="1943100" cy="5638800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E1EE5AEE-E6B5-DC7B-CA69-224035DAA78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1173163" y="457200"/>
            <a:ext cx="5676900" cy="5638800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14973413-2327-A467-CDF6-3C72AAC8B1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76D48173-6942-E65E-2DF1-8F208F75F7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39A2F724-96C8-7693-06CD-077C181A58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B92AA03-05A4-46E0-BE24-658F08D5FE59}" type="slidenum">
              <a:rPr lang="en-US" altLang="pt-BR"/>
              <a:pPr/>
              <a:t>‹nº›</a:t>
            </a:fld>
            <a:endParaRPr lang="en-US" altLang="pt-BR"/>
          </a:p>
        </p:txBody>
      </p:sp>
    </p:spTree>
    <p:extLst>
      <p:ext uri="{BB962C8B-B14F-4D97-AF65-F5344CB8AC3E}">
        <p14:creationId xmlns:p14="http://schemas.microsoft.com/office/powerpoint/2010/main" val="1679617850"/>
      </p:ext>
    </p:extLst>
  </p:cSld>
  <p:clrMapOvr>
    <a:masterClrMapping/>
  </p:clrMapOvr>
  <p:transition>
    <p:pull dir="r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42DD389-4EFD-E5A9-2971-75DD4D0042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09F29C39-D352-3417-C18D-52C3264872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A786584C-73C2-8CC3-BF66-BF6F09FB1D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EF8581C3-1EAA-FF8E-9FFA-570D9022F2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359583E1-4AAF-9593-82B5-EBA071E99B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F2E8132-FBA1-4B7F-88A1-9E633E82D465}" type="slidenum">
              <a:rPr lang="en-US" altLang="pt-BR"/>
              <a:pPr/>
              <a:t>‹nº›</a:t>
            </a:fld>
            <a:endParaRPr lang="en-US" altLang="pt-BR"/>
          </a:p>
        </p:txBody>
      </p:sp>
    </p:spTree>
    <p:extLst>
      <p:ext uri="{BB962C8B-B14F-4D97-AF65-F5344CB8AC3E}">
        <p14:creationId xmlns:p14="http://schemas.microsoft.com/office/powerpoint/2010/main" val="155389572"/>
      </p:ext>
    </p:extLst>
  </p:cSld>
  <p:clrMapOvr>
    <a:masterClrMapping/>
  </p:clrMapOvr>
  <p:transition>
    <p:pull dir="r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0D3F079-5BF7-46D4-8C58-36B9B4CF3F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30E9FFF2-2F5A-136D-3A8B-6964CAECE2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9C36BE07-3D1D-B579-F68B-D809372587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D6F96B0D-CAFA-417F-ACB4-6CDA5B3B5A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4A3101D8-D44F-B48A-4122-B51BA35E3A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AD75D37-51A9-4237-861F-A4FB250A0671}" type="slidenum">
              <a:rPr lang="en-US" altLang="pt-BR"/>
              <a:pPr/>
              <a:t>‹nº›</a:t>
            </a:fld>
            <a:endParaRPr lang="en-US" altLang="pt-BR"/>
          </a:p>
        </p:txBody>
      </p:sp>
    </p:spTree>
    <p:extLst>
      <p:ext uri="{BB962C8B-B14F-4D97-AF65-F5344CB8AC3E}">
        <p14:creationId xmlns:p14="http://schemas.microsoft.com/office/powerpoint/2010/main" val="1649217080"/>
      </p:ext>
    </p:extLst>
  </p:cSld>
  <p:clrMapOvr>
    <a:masterClrMapping/>
  </p:clrMapOvr>
  <p:transition>
    <p:pull dir="r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CF6200C-5DC4-0F23-FD21-D3F2BA59E1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15952E90-52F7-EEAB-A746-6D193DDEFF6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173163" y="1981200"/>
            <a:ext cx="3810000" cy="4114800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F51F661D-9AA4-C8A8-B9B1-E65D857F2D4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135563" y="1981200"/>
            <a:ext cx="3810000" cy="4114800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228F7C92-67F7-4C75-DA64-35558154AC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CA10B7F4-FE7F-1FAF-C80C-8BFD2E7677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E2EFB73F-84D0-4A63-018C-FAAE8ABE46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9FD5192-7861-45AB-9458-05E816CED884}" type="slidenum">
              <a:rPr lang="en-US" altLang="pt-BR"/>
              <a:pPr/>
              <a:t>‹nº›</a:t>
            </a:fld>
            <a:endParaRPr lang="en-US" altLang="pt-BR"/>
          </a:p>
        </p:txBody>
      </p:sp>
    </p:spTree>
    <p:extLst>
      <p:ext uri="{BB962C8B-B14F-4D97-AF65-F5344CB8AC3E}">
        <p14:creationId xmlns:p14="http://schemas.microsoft.com/office/powerpoint/2010/main" val="1020219622"/>
      </p:ext>
    </p:extLst>
  </p:cSld>
  <p:clrMapOvr>
    <a:masterClrMapping/>
  </p:clrMapOvr>
  <p:transition>
    <p:pull dir="r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E18AE4F-346E-D487-5959-A400564C9B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14E378CA-C898-D6DA-84B8-3EB6086FBB6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980C1D4D-1C21-2B5B-B156-C1893C19560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41D4BDAD-B673-63A6-E8D1-07AE110FC7F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A8AAA4A9-9A36-AD72-68A0-BF6585211E8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46DBDB5C-A334-5727-BCC4-25FE11E68A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A200E2C6-F13A-84D4-C0C0-84DE788EC9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877244BA-1F47-1B8C-029E-9E1B0D2B8E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8642B7B-8E64-4B94-8C1A-8530ADFBF2AB}" type="slidenum">
              <a:rPr lang="en-US" altLang="pt-BR"/>
              <a:pPr/>
              <a:t>‹nº›</a:t>
            </a:fld>
            <a:endParaRPr lang="en-US" altLang="pt-BR"/>
          </a:p>
        </p:txBody>
      </p:sp>
    </p:spTree>
    <p:extLst>
      <p:ext uri="{BB962C8B-B14F-4D97-AF65-F5344CB8AC3E}">
        <p14:creationId xmlns:p14="http://schemas.microsoft.com/office/powerpoint/2010/main" val="3999684077"/>
      </p:ext>
    </p:extLst>
  </p:cSld>
  <p:clrMapOvr>
    <a:masterClrMapping/>
  </p:clrMapOvr>
  <p:transition>
    <p:pull dir="r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A6DDD55-D448-DDA5-0D50-1CA8F9FCC5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07A14B9C-CA38-E63E-56B3-148BEB0FD1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6FD6BB6E-920E-D153-185D-64ACC57AA9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1770C705-6DCC-51B2-EE28-57FEFF3F2B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811AA1C-6354-4418-935E-B822D092C7EA}" type="slidenum">
              <a:rPr lang="en-US" altLang="pt-BR"/>
              <a:pPr/>
              <a:t>‹nº›</a:t>
            </a:fld>
            <a:endParaRPr lang="en-US" altLang="pt-BR"/>
          </a:p>
        </p:txBody>
      </p:sp>
    </p:spTree>
    <p:extLst>
      <p:ext uri="{BB962C8B-B14F-4D97-AF65-F5344CB8AC3E}">
        <p14:creationId xmlns:p14="http://schemas.microsoft.com/office/powerpoint/2010/main" val="3605748857"/>
      </p:ext>
    </p:extLst>
  </p:cSld>
  <p:clrMapOvr>
    <a:masterClrMapping/>
  </p:clrMapOvr>
  <p:transition>
    <p:pull dir="r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E1CB0924-C320-5DB6-F6A0-773EA42FA2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8C002457-B08D-544A-7296-4DD8C636E6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BFD9F974-EA90-61C0-BDE8-321C74948D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80A43AE-C00F-44F4-A7B7-35FC9B1BD6C3}" type="slidenum">
              <a:rPr lang="en-US" altLang="pt-BR"/>
              <a:pPr/>
              <a:t>‹nº›</a:t>
            </a:fld>
            <a:endParaRPr lang="en-US" altLang="pt-BR"/>
          </a:p>
        </p:txBody>
      </p:sp>
    </p:spTree>
    <p:extLst>
      <p:ext uri="{BB962C8B-B14F-4D97-AF65-F5344CB8AC3E}">
        <p14:creationId xmlns:p14="http://schemas.microsoft.com/office/powerpoint/2010/main" val="3555778258"/>
      </p:ext>
    </p:extLst>
  </p:cSld>
  <p:clrMapOvr>
    <a:masterClrMapping/>
  </p:clrMapOvr>
  <p:transition>
    <p:pull dir="r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1ADF365-CCFF-EBBD-FDD2-6607E6D248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79CEFEB3-E278-CA71-8550-A03D9004B1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0CCD3B7B-B915-64D4-F719-50903D25E51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CCF57EE7-8BB9-E91B-FC54-F12B87D718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A943A9CA-9071-01EA-83A5-B59BDF4DE6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507B9814-0C57-4A0A-DFE5-E6E81CB19D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535D820-863B-4B2E-AA98-A1EB190F9EBD}" type="slidenum">
              <a:rPr lang="en-US" altLang="pt-BR"/>
              <a:pPr/>
              <a:t>‹nº›</a:t>
            </a:fld>
            <a:endParaRPr lang="en-US" altLang="pt-BR"/>
          </a:p>
        </p:txBody>
      </p:sp>
    </p:spTree>
    <p:extLst>
      <p:ext uri="{BB962C8B-B14F-4D97-AF65-F5344CB8AC3E}">
        <p14:creationId xmlns:p14="http://schemas.microsoft.com/office/powerpoint/2010/main" val="437295387"/>
      </p:ext>
    </p:extLst>
  </p:cSld>
  <p:clrMapOvr>
    <a:masterClrMapping/>
  </p:clrMapOvr>
  <p:transition>
    <p:pull dir="r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B72BF62-99FD-6B8A-8BEF-83A1D9232D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EE9A2187-D400-D52B-FB25-00443DA0034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D3561607-EFD0-BBD2-FE65-0013C858C56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CF097DB9-C755-56D2-2F57-0815BE4D64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3D0DF23E-9240-31F6-F0A2-E53DC483D9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7E985763-A47F-1FE2-CF71-BFF0285293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87F916D-2711-4198-BCA0-C871E0479400}" type="slidenum">
              <a:rPr lang="en-US" altLang="pt-BR"/>
              <a:pPr/>
              <a:t>‹nº›</a:t>
            </a:fld>
            <a:endParaRPr lang="en-US" altLang="pt-BR"/>
          </a:p>
        </p:txBody>
      </p:sp>
    </p:spTree>
    <p:extLst>
      <p:ext uri="{BB962C8B-B14F-4D97-AF65-F5344CB8AC3E}">
        <p14:creationId xmlns:p14="http://schemas.microsoft.com/office/powerpoint/2010/main" val="2681591107"/>
      </p:ext>
    </p:extLst>
  </p:cSld>
  <p:clrMapOvr>
    <a:masterClrMapping/>
  </p:clrMapOvr>
  <p:transition>
    <p:pull dir="r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>
          <a:outerShdw dist="107763" dir="2700000" algn="ctr" rotWithShape="0">
            <a:srgbClr val="000000"/>
          </a:outerShdw>
        </a:effectLst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146" name="Group 2">
            <a:extLst>
              <a:ext uri="{FF2B5EF4-FFF2-40B4-BE49-F238E27FC236}">
                <a16:creationId xmlns:a16="http://schemas.microsoft.com/office/drawing/2014/main" id="{95A61BF0-FCDD-6EBA-5192-23D1A6598D64}"/>
              </a:ext>
            </a:extLst>
          </p:cNvPr>
          <p:cNvGrpSpPr>
            <a:grpSpLocks/>
          </p:cNvGrpSpPr>
          <p:nvPr/>
        </p:nvGrpSpPr>
        <p:grpSpPr bwMode="auto">
          <a:xfrm>
            <a:off x="0" y="-4763"/>
            <a:ext cx="1063625" cy="6858001"/>
            <a:chOff x="0" y="-3"/>
            <a:chExt cx="670" cy="4320"/>
          </a:xfrm>
        </p:grpSpPr>
        <p:grpSp>
          <p:nvGrpSpPr>
            <p:cNvPr id="6147" name="Group 3">
              <a:extLst>
                <a:ext uri="{FF2B5EF4-FFF2-40B4-BE49-F238E27FC236}">
                  <a16:creationId xmlns:a16="http://schemas.microsoft.com/office/drawing/2014/main" id="{17BB2564-00EE-6F66-AEB1-15E40B6E3205}"/>
                </a:ext>
              </a:extLst>
            </p:cNvPr>
            <p:cNvGrpSpPr>
              <a:grpSpLocks/>
            </p:cNvGrpSpPr>
            <p:nvPr/>
          </p:nvGrpSpPr>
          <p:grpSpPr bwMode="auto">
            <a:xfrm rot="16200000" flipH="1">
              <a:off x="-1815" y="1838"/>
              <a:ext cx="4320" cy="638"/>
              <a:chOff x="-2" y="1562"/>
              <a:chExt cx="5762" cy="638"/>
            </a:xfrm>
          </p:grpSpPr>
          <p:sp>
            <p:nvSpPr>
              <p:cNvPr id="6148" name="Freeform 4">
                <a:extLst>
                  <a:ext uri="{FF2B5EF4-FFF2-40B4-BE49-F238E27FC236}">
                    <a16:creationId xmlns:a16="http://schemas.microsoft.com/office/drawing/2014/main" id="{44B6A4FA-069B-9089-70AA-8BB09641045A}"/>
                  </a:ext>
                </a:extLst>
              </p:cNvPr>
              <p:cNvSpPr>
                <a:spLocks/>
              </p:cNvSpPr>
              <p:nvPr/>
            </p:nvSpPr>
            <p:spPr bwMode="ltGray">
              <a:xfrm rot="-5400000">
                <a:off x="2559" y="-993"/>
                <a:ext cx="624" cy="5745"/>
              </a:xfrm>
              <a:custGeom>
                <a:avLst/>
                <a:gdLst>
                  <a:gd name="T0" fmla="*/ 0 w 1000"/>
                  <a:gd name="T1" fmla="*/ 0 h 720"/>
                  <a:gd name="T2" fmla="*/ 0 w 1000"/>
                  <a:gd name="T3" fmla="*/ 720 h 720"/>
                  <a:gd name="T4" fmla="*/ 1000 w 1000"/>
                  <a:gd name="T5" fmla="*/ 720 h 720"/>
                  <a:gd name="T6" fmla="*/ 1000 w 1000"/>
                  <a:gd name="T7" fmla="*/ 0 h 720"/>
                  <a:gd name="T8" fmla="*/ 0 w 1000"/>
                  <a:gd name="T9" fmla="*/ 0 h 72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000" h="720">
                    <a:moveTo>
                      <a:pt x="0" y="0"/>
                    </a:moveTo>
                    <a:lnTo>
                      <a:pt x="0" y="720"/>
                    </a:lnTo>
                    <a:lnTo>
                      <a:pt x="1000" y="720"/>
                    </a:lnTo>
                    <a:lnTo>
                      <a:pt x="100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BR"/>
              </a:p>
            </p:txBody>
          </p:sp>
          <p:sp>
            <p:nvSpPr>
              <p:cNvPr id="6149" name="Freeform 5">
                <a:extLst>
                  <a:ext uri="{FF2B5EF4-FFF2-40B4-BE49-F238E27FC236}">
                    <a16:creationId xmlns:a16="http://schemas.microsoft.com/office/drawing/2014/main" id="{A60964D9-D313-C90A-955B-6DAB60C9BA87}"/>
                  </a:ext>
                </a:extLst>
              </p:cNvPr>
              <p:cNvSpPr>
                <a:spLocks/>
              </p:cNvSpPr>
              <p:nvPr/>
            </p:nvSpPr>
            <p:spPr bwMode="ltGray">
              <a:xfrm rot="-5400000">
                <a:off x="1323" y="1669"/>
                <a:ext cx="624" cy="421"/>
              </a:xfrm>
              <a:custGeom>
                <a:avLst/>
                <a:gdLst>
                  <a:gd name="T0" fmla="*/ 0 w 624"/>
                  <a:gd name="T1" fmla="*/ 0 h 317"/>
                  <a:gd name="T2" fmla="*/ 0 w 624"/>
                  <a:gd name="T3" fmla="*/ 272 h 317"/>
                  <a:gd name="T4" fmla="*/ 624 w 624"/>
                  <a:gd name="T5" fmla="*/ 272 h 317"/>
                  <a:gd name="T6" fmla="*/ 624 w 624"/>
                  <a:gd name="T7" fmla="*/ 0 h 317"/>
                  <a:gd name="T8" fmla="*/ 0 w 624"/>
                  <a:gd name="T9" fmla="*/ 0 h 3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24" h="317">
                    <a:moveTo>
                      <a:pt x="0" y="0"/>
                    </a:moveTo>
                    <a:cubicBezTo>
                      <a:pt x="0" y="0"/>
                      <a:pt x="0" y="272"/>
                      <a:pt x="0" y="272"/>
                    </a:cubicBezTo>
                    <a:cubicBezTo>
                      <a:pt x="432" y="224"/>
                      <a:pt x="520" y="317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BR"/>
              </a:p>
            </p:txBody>
          </p:sp>
          <p:sp>
            <p:nvSpPr>
              <p:cNvPr id="6150" name="Freeform 6">
                <a:extLst>
                  <a:ext uri="{FF2B5EF4-FFF2-40B4-BE49-F238E27FC236}">
                    <a16:creationId xmlns:a16="http://schemas.microsoft.com/office/drawing/2014/main" id="{F868C561-9B61-6791-C7E3-DA7B93952A73}"/>
                  </a:ext>
                </a:extLst>
              </p:cNvPr>
              <p:cNvSpPr>
                <a:spLocks/>
              </p:cNvSpPr>
              <p:nvPr/>
            </p:nvSpPr>
            <p:spPr bwMode="ltGray">
              <a:xfrm rot="-5400000">
                <a:off x="982" y="1669"/>
                <a:ext cx="624" cy="422"/>
              </a:xfrm>
              <a:custGeom>
                <a:avLst/>
                <a:gdLst>
                  <a:gd name="T0" fmla="*/ 0 w 624"/>
                  <a:gd name="T1" fmla="*/ 0 h 317"/>
                  <a:gd name="T2" fmla="*/ 0 w 624"/>
                  <a:gd name="T3" fmla="*/ 272 h 317"/>
                  <a:gd name="T4" fmla="*/ 624 w 624"/>
                  <a:gd name="T5" fmla="*/ 272 h 317"/>
                  <a:gd name="T6" fmla="*/ 624 w 624"/>
                  <a:gd name="T7" fmla="*/ 0 h 317"/>
                  <a:gd name="T8" fmla="*/ 0 w 624"/>
                  <a:gd name="T9" fmla="*/ 0 h 3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24" h="317">
                    <a:moveTo>
                      <a:pt x="0" y="0"/>
                    </a:moveTo>
                    <a:lnTo>
                      <a:pt x="0" y="272"/>
                    </a:lnTo>
                    <a:cubicBezTo>
                      <a:pt x="104" y="317"/>
                      <a:pt x="432" y="240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BR"/>
              </a:p>
            </p:txBody>
          </p:sp>
          <p:sp>
            <p:nvSpPr>
              <p:cNvPr id="6151" name="Freeform 7">
                <a:extLst>
                  <a:ext uri="{FF2B5EF4-FFF2-40B4-BE49-F238E27FC236}">
                    <a16:creationId xmlns:a16="http://schemas.microsoft.com/office/drawing/2014/main" id="{0A212D90-42D3-82A9-37A8-A6114F05D89E}"/>
                  </a:ext>
                </a:extLst>
              </p:cNvPr>
              <p:cNvSpPr>
                <a:spLocks/>
              </p:cNvSpPr>
              <p:nvPr/>
            </p:nvSpPr>
            <p:spPr bwMode="ltGray">
              <a:xfrm rot="-5400000">
                <a:off x="-57" y="1752"/>
                <a:ext cx="624" cy="255"/>
              </a:xfrm>
              <a:custGeom>
                <a:avLst/>
                <a:gdLst>
                  <a:gd name="T0" fmla="*/ 0 w 624"/>
                  <a:gd name="T1" fmla="*/ 53 h 370"/>
                  <a:gd name="T2" fmla="*/ 0 w 624"/>
                  <a:gd name="T3" fmla="*/ 325 h 370"/>
                  <a:gd name="T4" fmla="*/ 624 w 624"/>
                  <a:gd name="T5" fmla="*/ 325 h 370"/>
                  <a:gd name="T6" fmla="*/ 624 w 624"/>
                  <a:gd name="T7" fmla="*/ 53 h 370"/>
                  <a:gd name="T8" fmla="*/ 384 w 624"/>
                  <a:gd name="T9" fmla="*/ 8 h 370"/>
                  <a:gd name="T10" fmla="*/ 0 w 624"/>
                  <a:gd name="T11" fmla="*/ 53 h 37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24" h="370">
                    <a:moveTo>
                      <a:pt x="0" y="53"/>
                    </a:moveTo>
                    <a:lnTo>
                      <a:pt x="0" y="325"/>
                    </a:lnTo>
                    <a:cubicBezTo>
                      <a:pt x="104" y="370"/>
                      <a:pt x="520" y="370"/>
                      <a:pt x="624" y="325"/>
                    </a:cubicBezTo>
                    <a:lnTo>
                      <a:pt x="624" y="53"/>
                    </a:lnTo>
                    <a:cubicBezTo>
                      <a:pt x="584" y="0"/>
                      <a:pt x="488" y="8"/>
                      <a:pt x="384" y="8"/>
                    </a:cubicBezTo>
                    <a:cubicBezTo>
                      <a:pt x="280" y="8"/>
                      <a:pt x="80" y="44"/>
                      <a:pt x="0" y="53"/>
                    </a:cubicBez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2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BR"/>
              </a:p>
            </p:txBody>
          </p:sp>
          <p:sp>
            <p:nvSpPr>
              <p:cNvPr id="6152" name="Freeform 8">
                <a:extLst>
                  <a:ext uri="{FF2B5EF4-FFF2-40B4-BE49-F238E27FC236}">
                    <a16:creationId xmlns:a16="http://schemas.microsoft.com/office/drawing/2014/main" id="{2EAEACD8-45BF-0834-DA10-D937A86D7AED}"/>
                  </a:ext>
                </a:extLst>
              </p:cNvPr>
              <p:cNvSpPr>
                <a:spLocks/>
              </p:cNvSpPr>
              <p:nvPr/>
            </p:nvSpPr>
            <p:spPr bwMode="ltGray">
              <a:xfrm rot="-5400000">
                <a:off x="664" y="1733"/>
                <a:ext cx="624" cy="294"/>
              </a:xfrm>
              <a:custGeom>
                <a:avLst/>
                <a:gdLst>
                  <a:gd name="T0" fmla="*/ 0 w 624"/>
                  <a:gd name="T1" fmla="*/ 0 h 317"/>
                  <a:gd name="T2" fmla="*/ 0 w 624"/>
                  <a:gd name="T3" fmla="*/ 272 h 317"/>
                  <a:gd name="T4" fmla="*/ 624 w 624"/>
                  <a:gd name="T5" fmla="*/ 272 h 317"/>
                  <a:gd name="T6" fmla="*/ 624 w 624"/>
                  <a:gd name="T7" fmla="*/ 0 h 317"/>
                  <a:gd name="T8" fmla="*/ 0 w 624"/>
                  <a:gd name="T9" fmla="*/ 0 h 3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24" h="317">
                    <a:moveTo>
                      <a:pt x="0" y="0"/>
                    </a:moveTo>
                    <a:lnTo>
                      <a:pt x="0" y="272"/>
                    </a:lnTo>
                    <a:cubicBezTo>
                      <a:pt x="104" y="317"/>
                      <a:pt x="520" y="317"/>
                      <a:pt x="624" y="272"/>
                    </a:cubicBezTo>
                    <a:lnTo>
                      <a:pt x="624" y="0"/>
                    </a:lnTo>
                    <a:cubicBezTo>
                      <a:pt x="240" y="42"/>
                      <a:pt x="130" y="0"/>
                      <a:pt x="0" y="0"/>
                    </a:cubicBez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BR"/>
              </a:p>
            </p:txBody>
          </p:sp>
          <p:sp>
            <p:nvSpPr>
              <p:cNvPr id="6153" name="Freeform 9">
                <a:extLst>
                  <a:ext uri="{FF2B5EF4-FFF2-40B4-BE49-F238E27FC236}">
                    <a16:creationId xmlns:a16="http://schemas.microsoft.com/office/drawing/2014/main" id="{0267597F-5874-253D-B101-8C4D4D02BE7D}"/>
                  </a:ext>
                </a:extLst>
              </p:cNvPr>
              <p:cNvSpPr>
                <a:spLocks/>
              </p:cNvSpPr>
              <p:nvPr/>
            </p:nvSpPr>
            <p:spPr bwMode="ltGray">
              <a:xfrm rot="-5400000">
                <a:off x="442" y="1699"/>
                <a:ext cx="624" cy="362"/>
              </a:xfrm>
              <a:custGeom>
                <a:avLst/>
                <a:gdLst>
                  <a:gd name="T0" fmla="*/ 0 w 624"/>
                  <a:gd name="T1" fmla="*/ 0 h 272"/>
                  <a:gd name="T2" fmla="*/ 0 w 624"/>
                  <a:gd name="T3" fmla="*/ 272 h 272"/>
                  <a:gd name="T4" fmla="*/ 240 w 624"/>
                  <a:gd name="T5" fmla="*/ 240 h 272"/>
                  <a:gd name="T6" fmla="*/ 624 w 624"/>
                  <a:gd name="T7" fmla="*/ 272 h 272"/>
                  <a:gd name="T8" fmla="*/ 624 w 624"/>
                  <a:gd name="T9" fmla="*/ 0 h 272"/>
                  <a:gd name="T10" fmla="*/ 0 w 624"/>
                  <a:gd name="T11" fmla="*/ 0 h 2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24" h="272">
                    <a:moveTo>
                      <a:pt x="0" y="0"/>
                    </a:moveTo>
                    <a:cubicBezTo>
                      <a:pt x="0" y="0"/>
                      <a:pt x="0" y="272"/>
                      <a:pt x="0" y="272"/>
                    </a:cubicBezTo>
                    <a:cubicBezTo>
                      <a:pt x="96" y="240"/>
                      <a:pt x="136" y="240"/>
                      <a:pt x="240" y="240"/>
                    </a:cubicBezTo>
                    <a:cubicBezTo>
                      <a:pt x="344" y="240"/>
                      <a:pt x="528" y="272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BR"/>
              </a:p>
            </p:txBody>
          </p:sp>
          <p:sp>
            <p:nvSpPr>
              <p:cNvPr id="6154" name="Freeform 10">
                <a:extLst>
                  <a:ext uri="{FF2B5EF4-FFF2-40B4-BE49-F238E27FC236}">
                    <a16:creationId xmlns:a16="http://schemas.microsoft.com/office/drawing/2014/main" id="{9E78E16D-FE5C-DAB1-2115-F3A5F6AA3A25}"/>
                  </a:ext>
                </a:extLst>
              </p:cNvPr>
              <p:cNvSpPr>
                <a:spLocks/>
              </p:cNvSpPr>
              <p:nvPr/>
            </p:nvSpPr>
            <p:spPr bwMode="ltGray">
              <a:xfrm rot="-5400000">
                <a:off x="156" y="1726"/>
                <a:ext cx="632" cy="315"/>
              </a:xfrm>
              <a:custGeom>
                <a:avLst/>
                <a:gdLst>
                  <a:gd name="T0" fmla="*/ 8 w 632"/>
                  <a:gd name="T1" fmla="*/ 45 h 362"/>
                  <a:gd name="T2" fmla="*/ 8 w 632"/>
                  <a:gd name="T3" fmla="*/ 317 h 362"/>
                  <a:gd name="T4" fmla="*/ 248 w 632"/>
                  <a:gd name="T5" fmla="*/ 317 h 362"/>
                  <a:gd name="T6" fmla="*/ 632 w 632"/>
                  <a:gd name="T7" fmla="*/ 317 h 362"/>
                  <a:gd name="T8" fmla="*/ 632 w 632"/>
                  <a:gd name="T9" fmla="*/ 45 h 362"/>
                  <a:gd name="T10" fmla="*/ 104 w 632"/>
                  <a:gd name="T11" fmla="*/ 45 h 362"/>
                  <a:gd name="T12" fmla="*/ 8 w 632"/>
                  <a:gd name="T13" fmla="*/ 45 h 3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632" h="362">
                    <a:moveTo>
                      <a:pt x="8" y="45"/>
                    </a:moveTo>
                    <a:lnTo>
                      <a:pt x="8" y="317"/>
                    </a:lnTo>
                    <a:cubicBezTo>
                      <a:pt x="48" y="362"/>
                      <a:pt x="144" y="317"/>
                      <a:pt x="248" y="317"/>
                    </a:cubicBezTo>
                    <a:cubicBezTo>
                      <a:pt x="352" y="317"/>
                      <a:pt x="568" y="362"/>
                      <a:pt x="632" y="317"/>
                    </a:cubicBezTo>
                    <a:lnTo>
                      <a:pt x="632" y="45"/>
                    </a:lnTo>
                    <a:cubicBezTo>
                      <a:pt x="544" y="0"/>
                      <a:pt x="208" y="45"/>
                      <a:pt x="104" y="45"/>
                    </a:cubicBezTo>
                    <a:cubicBezTo>
                      <a:pt x="0" y="45"/>
                      <a:pt x="28" y="45"/>
                      <a:pt x="8" y="45"/>
                    </a:cubicBezTo>
                    <a:close/>
                  </a:path>
                </a:pathLst>
              </a:custGeom>
              <a:solidFill>
                <a:schemeClr val="tx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BR"/>
              </a:p>
            </p:txBody>
          </p:sp>
          <p:sp>
            <p:nvSpPr>
              <p:cNvPr id="6155" name="Freeform 11">
                <a:extLst>
                  <a:ext uri="{FF2B5EF4-FFF2-40B4-BE49-F238E27FC236}">
                    <a16:creationId xmlns:a16="http://schemas.microsoft.com/office/drawing/2014/main" id="{BD6CB1A2-C46B-F5D9-A360-4926ACF84732}"/>
                  </a:ext>
                </a:extLst>
              </p:cNvPr>
              <p:cNvSpPr>
                <a:spLocks/>
              </p:cNvSpPr>
              <p:nvPr/>
            </p:nvSpPr>
            <p:spPr bwMode="ltGray">
              <a:xfrm rot="-5400000">
                <a:off x="3211" y="1664"/>
                <a:ext cx="624" cy="421"/>
              </a:xfrm>
              <a:custGeom>
                <a:avLst/>
                <a:gdLst>
                  <a:gd name="T0" fmla="*/ 0 w 624"/>
                  <a:gd name="T1" fmla="*/ 0 h 317"/>
                  <a:gd name="T2" fmla="*/ 0 w 624"/>
                  <a:gd name="T3" fmla="*/ 272 h 317"/>
                  <a:gd name="T4" fmla="*/ 624 w 624"/>
                  <a:gd name="T5" fmla="*/ 272 h 317"/>
                  <a:gd name="T6" fmla="*/ 624 w 624"/>
                  <a:gd name="T7" fmla="*/ 0 h 317"/>
                  <a:gd name="T8" fmla="*/ 0 w 624"/>
                  <a:gd name="T9" fmla="*/ 0 h 3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24" h="317">
                    <a:moveTo>
                      <a:pt x="0" y="0"/>
                    </a:moveTo>
                    <a:cubicBezTo>
                      <a:pt x="0" y="0"/>
                      <a:pt x="0" y="272"/>
                      <a:pt x="0" y="272"/>
                    </a:cubicBezTo>
                    <a:cubicBezTo>
                      <a:pt x="432" y="224"/>
                      <a:pt x="520" y="317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BR"/>
              </a:p>
            </p:txBody>
          </p:sp>
          <p:sp>
            <p:nvSpPr>
              <p:cNvPr id="6156" name="Freeform 12">
                <a:extLst>
                  <a:ext uri="{FF2B5EF4-FFF2-40B4-BE49-F238E27FC236}">
                    <a16:creationId xmlns:a16="http://schemas.microsoft.com/office/drawing/2014/main" id="{8CEEC17A-E2CC-5D2C-3011-C1BB93EA5BE3}"/>
                  </a:ext>
                </a:extLst>
              </p:cNvPr>
              <p:cNvSpPr>
                <a:spLocks/>
              </p:cNvSpPr>
              <p:nvPr/>
            </p:nvSpPr>
            <p:spPr bwMode="ltGray">
              <a:xfrm rot="-5400000">
                <a:off x="2870" y="1664"/>
                <a:ext cx="624" cy="422"/>
              </a:xfrm>
              <a:custGeom>
                <a:avLst/>
                <a:gdLst>
                  <a:gd name="T0" fmla="*/ 0 w 624"/>
                  <a:gd name="T1" fmla="*/ 0 h 317"/>
                  <a:gd name="T2" fmla="*/ 0 w 624"/>
                  <a:gd name="T3" fmla="*/ 272 h 317"/>
                  <a:gd name="T4" fmla="*/ 624 w 624"/>
                  <a:gd name="T5" fmla="*/ 272 h 317"/>
                  <a:gd name="T6" fmla="*/ 624 w 624"/>
                  <a:gd name="T7" fmla="*/ 0 h 317"/>
                  <a:gd name="T8" fmla="*/ 0 w 624"/>
                  <a:gd name="T9" fmla="*/ 0 h 3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24" h="317">
                    <a:moveTo>
                      <a:pt x="0" y="0"/>
                    </a:moveTo>
                    <a:lnTo>
                      <a:pt x="0" y="272"/>
                    </a:lnTo>
                    <a:cubicBezTo>
                      <a:pt x="104" y="317"/>
                      <a:pt x="432" y="240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BR"/>
              </a:p>
            </p:txBody>
          </p:sp>
          <p:sp>
            <p:nvSpPr>
              <p:cNvPr id="6157" name="Freeform 13">
                <a:extLst>
                  <a:ext uri="{FF2B5EF4-FFF2-40B4-BE49-F238E27FC236}">
                    <a16:creationId xmlns:a16="http://schemas.microsoft.com/office/drawing/2014/main" id="{555405E5-E7FF-9731-56EA-5CD5B7B27F2B}"/>
                  </a:ext>
                </a:extLst>
              </p:cNvPr>
              <p:cNvSpPr>
                <a:spLocks/>
              </p:cNvSpPr>
              <p:nvPr/>
            </p:nvSpPr>
            <p:spPr bwMode="ltGray">
              <a:xfrm rot="-5400000">
                <a:off x="1830" y="1747"/>
                <a:ext cx="624" cy="255"/>
              </a:xfrm>
              <a:custGeom>
                <a:avLst/>
                <a:gdLst>
                  <a:gd name="T0" fmla="*/ 0 w 624"/>
                  <a:gd name="T1" fmla="*/ 53 h 370"/>
                  <a:gd name="T2" fmla="*/ 0 w 624"/>
                  <a:gd name="T3" fmla="*/ 325 h 370"/>
                  <a:gd name="T4" fmla="*/ 624 w 624"/>
                  <a:gd name="T5" fmla="*/ 325 h 370"/>
                  <a:gd name="T6" fmla="*/ 624 w 624"/>
                  <a:gd name="T7" fmla="*/ 53 h 370"/>
                  <a:gd name="T8" fmla="*/ 384 w 624"/>
                  <a:gd name="T9" fmla="*/ 8 h 370"/>
                  <a:gd name="T10" fmla="*/ 0 w 624"/>
                  <a:gd name="T11" fmla="*/ 53 h 37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24" h="370">
                    <a:moveTo>
                      <a:pt x="0" y="53"/>
                    </a:moveTo>
                    <a:lnTo>
                      <a:pt x="0" y="325"/>
                    </a:lnTo>
                    <a:cubicBezTo>
                      <a:pt x="104" y="370"/>
                      <a:pt x="520" y="370"/>
                      <a:pt x="624" y="325"/>
                    </a:cubicBezTo>
                    <a:lnTo>
                      <a:pt x="624" y="53"/>
                    </a:lnTo>
                    <a:cubicBezTo>
                      <a:pt x="584" y="0"/>
                      <a:pt x="488" y="8"/>
                      <a:pt x="384" y="8"/>
                    </a:cubicBezTo>
                    <a:cubicBezTo>
                      <a:pt x="280" y="8"/>
                      <a:pt x="80" y="44"/>
                      <a:pt x="0" y="53"/>
                    </a:cubicBezTo>
                    <a:close/>
                  </a:path>
                </a:pathLst>
              </a:custGeom>
              <a:solidFill>
                <a:schemeClr val="tx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2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BR"/>
              </a:p>
            </p:txBody>
          </p:sp>
          <p:sp>
            <p:nvSpPr>
              <p:cNvPr id="6158" name="Freeform 14">
                <a:extLst>
                  <a:ext uri="{FF2B5EF4-FFF2-40B4-BE49-F238E27FC236}">
                    <a16:creationId xmlns:a16="http://schemas.microsoft.com/office/drawing/2014/main" id="{DBB24ABE-7BF0-B1F7-41FD-61171521FF81}"/>
                  </a:ext>
                </a:extLst>
              </p:cNvPr>
              <p:cNvSpPr>
                <a:spLocks/>
              </p:cNvSpPr>
              <p:nvPr/>
            </p:nvSpPr>
            <p:spPr bwMode="ltGray">
              <a:xfrm rot="-5400000">
                <a:off x="2551" y="1728"/>
                <a:ext cx="624" cy="294"/>
              </a:xfrm>
              <a:custGeom>
                <a:avLst/>
                <a:gdLst>
                  <a:gd name="T0" fmla="*/ 0 w 624"/>
                  <a:gd name="T1" fmla="*/ 0 h 317"/>
                  <a:gd name="T2" fmla="*/ 0 w 624"/>
                  <a:gd name="T3" fmla="*/ 272 h 317"/>
                  <a:gd name="T4" fmla="*/ 624 w 624"/>
                  <a:gd name="T5" fmla="*/ 272 h 317"/>
                  <a:gd name="T6" fmla="*/ 624 w 624"/>
                  <a:gd name="T7" fmla="*/ 0 h 317"/>
                  <a:gd name="T8" fmla="*/ 0 w 624"/>
                  <a:gd name="T9" fmla="*/ 0 h 3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24" h="317">
                    <a:moveTo>
                      <a:pt x="0" y="0"/>
                    </a:moveTo>
                    <a:lnTo>
                      <a:pt x="0" y="272"/>
                    </a:lnTo>
                    <a:cubicBezTo>
                      <a:pt x="104" y="317"/>
                      <a:pt x="520" y="317"/>
                      <a:pt x="624" y="272"/>
                    </a:cubicBezTo>
                    <a:lnTo>
                      <a:pt x="624" y="0"/>
                    </a:lnTo>
                    <a:cubicBezTo>
                      <a:pt x="240" y="42"/>
                      <a:pt x="130" y="0"/>
                      <a:pt x="0" y="0"/>
                    </a:cubicBezTo>
                    <a:close/>
                  </a:path>
                </a:pathLst>
              </a:cu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BR"/>
              </a:p>
            </p:txBody>
          </p:sp>
          <p:sp>
            <p:nvSpPr>
              <p:cNvPr id="6159" name="Freeform 15">
                <a:extLst>
                  <a:ext uri="{FF2B5EF4-FFF2-40B4-BE49-F238E27FC236}">
                    <a16:creationId xmlns:a16="http://schemas.microsoft.com/office/drawing/2014/main" id="{530214F4-E3C0-6F6B-7AC8-3FB6F7E7B22F}"/>
                  </a:ext>
                </a:extLst>
              </p:cNvPr>
              <p:cNvSpPr>
                <a:spLocks/>
              </p:cNvSpPr>
              <p:nvPr/>
            </p:nvSpPr>
            <p:spPr bwMode="ltGray">
              <a:xfrm rot="-5400000">
                <a:off x="2330" y="1694"/>
                <a:ext cx="624" cy="361"/>
              </a:xfrm>
              <a:custGeom>
                <a:avLst/>
                <a:gdLst>
                  <a:gd name="T0" fmla="*/ 0 w 624"/>
                  <a:gd name="T1" fmla="*/ 0 h 272"/>
                  <a:gd name="T2" fmla="*/ 0 w 624"/>
                  <a:gd name="T3" fmla="*/ 272 h 272"/>
                  <a:gd name="T4" fmla="*/ 240 w 624"/>
                  <a:gd name="T5" fmla="*/ 240 h 272"/>
                  <a:gd name="T6" fmla="*/ 624 w 624"/>
                  <a:gd name="T7" fmla="*/ 272 h 272"/>
                  <a:gd name="T8" fmla="*/ 624 w 624"/>
                  <a:gd name="T9" fmla="*/ 0 h 272"/>
                  <a:gd name="T10" fmla="*/ 0 w 624"/>
                  <a:gd name="T11" fmla="*/ 0 h 2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24" h="272">
                    <a:moveTo>
                      <a:pt x="0" y="0"/>
                    </a:moveTo>
                    <a:cubicBezTo>
                      <a:pt x="0" y="0"/>
                      <a:pt x="0" y="272"/>
                      <a:pt x="0" y="272"/>
                    </a:cubicBezTo>
                    <a:cubicBezTo>
                      <a:pt x="96" y="240"/>
                      <a:pt x="136" y="240"/>
                      <a:pt x="240" y="240"/>
                    </a:cubicBezTo>
                    <a:cubicBezTo>
                      <a:pt x="344" y="240"/>
                      <a:pt x="528" y="272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BR"/>
              </a:p>
            </p:txBody>
          </p:sp>
          <p:sp>
            <p:nvSpPr>
              <p:cNvPr id="6160" name="Freeform 16">
                <a:extLst>
                  <a:ext uri="{FF2B5EF4-FFF2-40B4-BE49-F238E27FC236}">
                    <a16:creationId xmlns:a16="http://schemas.microsoft.com/office/drawing/2014/main" id="{33DB29FC-9304-F8DF-E040-CE3BF84D0569}"/>
                  </a:ext>
                </a:extLst>
              </p:cNvPr>
              <p:cNvSpPr>
                <a:spLocks/>
              </p:cNvSpPr>
              <p:nvPr/>
            </p:nvSpPr>
            <p:spPr bwMode="ltGray">
              <a:xfrm rot="-5400000">
                <a:off x="2043" y="1721"/>
                <a:ext cx="632" cy="316"/>
              </a:xfrm>
              <a:custGeom>
                <a:avLst/>
                <a:gdLst>
                  <a:gd name="T0" fmla="*/ 8 w 632"/>
                  <a:gd name="T1" fmla="*/ 45 h 362"/>
                  <a:gd name="T2" fmla="*/ 8 w 632"/>
                  <a:gd name="T3" fmla="*/ 317 h 362"/>
                  <a:gd name="T4" fmla="*/ 248 w 632"/>
                  <a:gd name="T5" fmla="*/ 317 h 362"/>
                  <a:gd name="T6" fmla="*/ 632 w 632"/>
                  <a:gd name="T7" fmla="*/ 317 h 362"/>
                  <a:gd name="T8" fmla="*/ 632 w 632"/>
                  <a:gd name="T9" fmla="*/ 45 h 362"/>
                  <a:gd name="T10" fmla="*/ 104 w 632"/>
                  <a:gd name="T11" fmla="*/ 45 h 362"/>
                  <a:gd name="T12" fmla="*/ 8 w 632"/>
                  <a:gd name="T13" fmla="*/ 45 h 3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632" h="362">
                    <a:moveTo>
                      <a:pt x="8" y="45"/>
                    </a:moveTo>
                    <a:lnTo>
                      <a:pt x="8" y="317"/>
                    </a:lnTo>
                    <a:cubicBezTo>
                      <a:pt x="48" y="362"/>
                      <a:pt x="144" y="317"/>
                      <a:pt x="248" y="317"/>
                    </a:cubicBezTo>
                    <a:cubicBezTo>
                      <a:pt x="352" y="317"/>
                      <a:pt x="568" y="362"/>
                      <a:pt x="632" y="317"/>
                    </a:cubicBezTo>
                    <a:lnTo>
                      <a:pt x="632" y="45"/>
                    </a:lnTo>
                    <a:cubicBezTo>
                      <a:pt x="544" y="0"/>
                      <a:pt x="208" y="45"/>
                      <a:pt x="104" y="45"/>
                    </a:cubicBezTo>
                    <a:cubicBezTo>
                      <a:pt x="0" y="45"/>
                      <a:pt x="28" y="45"/>
                      <a:pt x="8" y="45"/>
                    </a:cubicBezTo>
                    <a:close/>
                  </a:path>
                </a:pathLst>
              </a:cu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BR"/>
              </a:p>
            </p:txBody>
          </p:sp>
          <p:sp>
            <p:nvSpPr>
              <p:cNvPr id="6161" name="Freeform 17">
                <a:extLst>
                  <a:ext uri="{FF2B5EF4-FFF2-40B4-BE49-F238E27FC236}">
                    <a16:creationId xmlns:a16="http://schemas.microsoft.com/office/drawing/2014/main" id="{54982A20-92C5-6E8A-7AE1-56B2D65140C2}"/>
                  </a:ext>
                </a:extLst>
              </p:cNvPr>
              <p:cNvSpPr>
                <a:spLocks/>
              </p:cNvSpPr>
              <p:nvPr/>
            </p:nvSpPr>
            <p:spPr bwMode="ltGray">
              <a:xfrm rot="-5400000">
                <a:off x="4077" y="1669"/>
                <a:ext cx="624" cy="421"/>
              </a:xfrm>
              <a:custGeom>
                <a:avLst/>
                <a:gdLst>
                  <a:gd name="T0" fmla="*/ 0 w 624"/>
                  <a:gd name="T1" fmla="*/ 0 h 317"/>
                  <a:gd name="T2" fmla="*/ 0 w 624"/>
                  <a:gd name="T3" fmla="*/ 272 h 317"/>
                  <a:gd name="T4" fmla="*/ 624 w 624"/>
                  <a:gd name="T5" fmla="*/ 272 h 317"/>
                  <a:gd name="T6" fmla="*/ 624 w 624"/>
                  <a:gd name="T7" fmla="*/ 0 h 317"/>
                  <a:gd name="T8" fmla="*/ 0 w 624"/>
                  <a:gd name="T9" fmla="*/ 0 h 3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24" h="317">
                    <a:moveTo>
                      <a:pt x="0" y="0"/>
                    </a:moveTo>
                    <a:cubicBezTo>
                      <a:pt x="0" y="0"/>
                      <a:pt x="0" y="272"/>
                      <a:pt x="0" y="272"/>
                    </a:cubicBezTo>
                    <a:cubicBezTo>
                      <a:pt x="432" y="224"/>
                      <a:pt x="520" y="317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BR"/>
              </a:p>
            </p:txBody>
          </p:sp>
          <p:sp>
            <p:nvSpPr>
              <p:cNvPr id="6162" name="Freeform 18">
                <a:extLst>
                  <a:ext uri="{FF2B5EF4-FFF2-40B4-BE49-F238E27FC236}">
                    <a16:creationId xmlns:a16="http://schemas.microsoft.com/office/drawing/2014/main" id="{79DF59BD-2DC0-B2BF-EA62-C1BC6148AC78}"/>
                  </a:ext>
                </a:extLst>
              </p:cNvPr>
              <p:cNvSpPr>
                <a:spLocks/>
              </p:cNvSpPr>
              <p:nvPr/>
            </p:nvSpPr>
            <p:spPr bwMode="ltGray">
              <a:xfrm rot="-5400000">
                <a:off x="3736" y="1669"/>
                <a:ext cx="624" cy="422"/>
              </a:xfrm>
              <a:custGeom>
                <a:avLst/>
                <a:gdLst>
                  <a:gd name="T0" fmla="*/ 0 w 624"/>
                  <a:gd name="T1" fmla="*/ 0 h 317"/>
                  <a:gd name="T2" fmla="*/ 0 w 624"/>
                  <a:gd name="T3" fmla="*/ 272 h 317"/>
                  <a:gd name="T4" fmla="*/ 624 w 624"/>
                  <a:gd name="T5" fmla="*/ 272 h 317"/>
                  <a:gd name="T6" fmla="*/ 624 w 624"/>
                  <a:gd name="T7" fmla="*/ 0 h 317"/>
                  <a:gd name="T8" fmla="*/ 0 w 624"/>
                  <a:gd name="T9" fmla="*/ 0 h 3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24" h="317">
                    <a:moveTo>
                      <a:pt x="0" y="0"/>
                    </a:moveTo>
                    <a:lnTo>
                      <a:pt x="0" y="272"/>
                    </a:lnTo>
                    <a:cubicBezTo>
                      <a:pt x="104" y="317"/>
                      <a:pt x="432" y="240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tx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BR"/>
              </a:p>
            </p:txBody>
          </p:sp>
          <p:sp>
            <p:nvSpPr>
              <p:cNvPr id="6163" name="Freeform 19">
                <a:extLst>
                  <a:ext uri="{FF2B5EF4-FFF2-40B4-BE49-F238E27FC236}">
                    <a16:creationId xmlns:a16="http://schemas.microsoft.com/office/drawing/2014/main" id="{D031F302-E9DE-2B69-F143-AE4A3FB65495}"/>
                  </a:ext>
                </a:extLst>
              </p:cNvPr>
              <p:cNvSpPr>
                <a:spLocks/>
              </p:cNvSpPr>
              <p:nvPr/>
            </p:nvSpPr>
            <p:spPr bwMode="ltGray">
              <a:xfrm rot="-5400000">
                <a:off x="4584" y="1747"/>
                <a:ext cx="624" cy="255"/>
              </a:xfrm>
              <a:custGeom>
                <a:avLst/>
                <a:gdLst>
                  <a:gd name="T0" fmla="*/ 0 w 624"/>
                  <a:gd name="T1" fmla="*/ 53 h 370"/>
                  <a:gd name="T2" fmla="*/ 0 w 624"/>
                  <a:gd name="T3" fmla="*/ 325 h 370"/>
                  <a:gd name="T4" fmla="*/ 624 w 624"/>
                  <a:gd name="T5" fmla="*/ 325 h 370"/>
                  <a:gd name="T6" fmla="*/ 624 w 624"/>
                  <a:gd name="T7" fmla="*/ 53 h 370"/>
                  <a:gd name="T8" fmla="*/ 384 w 624"/>
                  <a:gd name="T9" fmla="*/ 8 h 370"/>
                  <a:gd name="T10" fmla="*/ 0 w 624"/>
                  <a:gd name="T11" fmla="*/ 53 h 37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24" h="370">
                    <a:moveTo>
                      <a:pt x="0" y="53"/>
                    </a:moveTo>
                    <a:lnTo>
                      <a:pt x="0" y="325"/>
                    </a:lnTo>
                    <a:cubicBezTo>
                      <a:pt x="104" y="370"/>
                      <a:pt x="520" y="370"/>
                      <a:pt x="624" y="325"/>
                    </a:cubicBezTo>
                    <a:lnTo>
                      <a:pt x="624" y="53"/>
                    </a:lnTo>
                    <a:cubicBezTo>
                      <a:pt x="584" y="0"/>
                      <a:pt x="488" y="8"/>
                      <a:pt x="384" y="8"/>
                    </a:cubicBezTo>
                    <a:cubicBezTo>
                      <a:pt x="280" y="8"/>
                      <a:pt x="80" y="44"/>
                      <a:pt x="0" y="53"/>
                    </a:cubicBezTo>
                    <a:close/>
                  </a:path>
                </a:pathLst>
              </a:cu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2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BR"/>
              </a:p>
            </p:txBody>
          </p:sp>
          <p:sp>
            <p:nvSpPr>
              <p:cNvPr id="6164" name="Freeform 20">
                <a:extLst>
                  <a:ext uri="{FF2B5EF4-FFF2-40B4-BE49-F238E27FC236}">
                    <a16:creationId xmlns:a16="http://schemas.microsoft.com/office/drawing/2014/main" id="{5037854B-ED49-3601-5891-2853DBB405B3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469" y="1562"/>
                <a:ext cx="291" cy="625"/>
              </a:xfrm>
              <a:custGeom>
                <a:avLst/>
                <a:gdLst>
                  <a:gd name="T0" fmla="*/ 0 w 291"/>
                  <a:gd name="T1" fmla="*/ 624 h 625"/>
                  <a:gd name="T2" fmla="*/ 291 w 291"/>
                  <a:gd name="T3" fmla="*/ 625 h 625"/>
                  <a:gd name="T4" fmla="*/ 291 w 291"/>
                  <a:gd name="T5" fmla="*/ 6 h 625"/>
                  <a:gd name="T6" fmla="*/ 0 w 291"/>
                  <a:gd name="T7" fmla="*/ 0 h 625"/>
                  <a:gd name="T8" fmla="*/ 0 w 291"/>
                  <a:gd name="T9" fmla="*/ 624 h 6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1" h="625">
                    <a:moveTo>
                      <a:pt x="0" y="624"/>
                    </a:moveTo>
                    <a:lnTo>
                      <a:pt x="291" y="625"/>
                    </a:lnTo>
                    <a:lnTo>
                      <a:pt x="291" y="6"/>
                    </a:lnTo>
                    <a:lnTo>
                      <a:pt x="0" y="0"/>
                    </a:lnTo>
                    <a:cubicBezTo>
                      <a:pt x="39" y="384"/>
                      <a:pt x="0" y="494"/>
                      <a:pt x="0" y="624"/>
                    </a:cubicBez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BR"/>
              </a:p>
            </p:txBody>
          </p:sp>
          <p:sp>
            <p:nvSpPr>
              <p:cNvPr id="6165" name="Freeform 21">
                <a:extLst>
                  <a:ext uri="{FF2B5EF4-FFF2-40B4-BE49-F238E27FC236}">
                    <a16:creationId xmlns:a16="http://schemas.microsoft.com/office/drawing/2014/main" id="{172BF187-FBDC-8BF5-D950-FCE465BC1803}"/>
                  </a:ext>
                </a:extLst>
              </p:cNvPr>
              <p:cNvSpPr>
                <a:spLocks/>
              </p:cNvSpPr>
              <p:nvPr/>
            </p:nvSpPr>
            <p:spPr bwMode="ltGray">
              <a:xfrm rot="-5400000">
                <a:off x="5084" y="1694"/>
                <a:ext cx="624" cy="361"/>
              </a:xfrm>
              <a:custGeom>
                <a:avLst/>
                <a:gdLst>
                  <a:gd name="T0" fmla="*/ 0 w 624"/>
                  <a:gd name="T1" fmla="*/ 0 h 272"/>
                  <a:gd name="T2" fmla="*/ 0 w 624"/>
                  <a:gd name="T3" fmla="*/ 272 h 272"/>
                  <a:gd name="T4" fmla="*/ 240 w 624"/>
                  <a:gd name="T5" fmla="*/ 240 h 272"/>
                  <a:gd name="T6" fmla="*/ 624 w 624"/>
                  <a:gd name="T7" fmla="*/ 272 h 272"/>
                  <a:gd name="T8" fmla="*/ 624 w 624"/>
                  <a:gd name="T9" fmla="*/ 0 h 272"/>
                  <a:gd name="T10" fmla="*/ 0 w 624"/>
                  <a:gd name="T11" fmla="*/ 0 h 2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24" h="272">
                    <a:moveTo>
                      <a:pt x="0" y="0"/>
                    </a:moveTo>
                    <a:cubicBezTo>
                      <a:pt x="0" y="0"/>
                      <a:pt x="0" y="272"/>
                      <a:pt x="0" y="272"/>
                    </a:cubicBezTo>
                    <a:cubicBezTo>
                      <a:pt x="96" y="240"/>
                      <a:pt x="136" y="240"/>
                      <a:pt x="240" y="240"/>
                    </a:cubicBezTo>
                    <a:cubicBezTo>
                      <a:pt x="344" y="240"/>
                      <a:pt x="528" y="272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BR"/>
              </a:p>
            </p:txBody>
          </p:sp>
          <p:sp>
            <p:nvSpPr>
              <p:cNvPr id="6166" name="Freeform 22">
                <a:extLst>
                  <a:ext uri="{FF2B5EF4-FFF2-40B4-BE49-F238E27FC236}">
                    <a16:creationId xmlns:a16="http://schemas.microsoft.com/office/drawing/2014/main" id="{37CBDFD8-7997-30EF-AD98-6A4CCED58ED4}"/>
                  </a:ext>
                </a:extLst>
              </p:cNvPr>
              <p:cNvSpPr>
                <a:spLocks/>
              </p:cNvSpPr>
              <p:nvPr/>
            </p:nvSpPr>
            <p:spPr bwMode="ltGray">
              <a:xfrm rot="-5400000">
                <a:off x="4797" y="1721"/>
                <a:ext cx="632" cy="316"/>
              </a:xfrm>
              <a:custGeom>
                <a:avLst/>
                <a:gdLst>
                  <a:gd name="T0" fmla="*/ 8 w 632"/>
                  <a:gd name="T1" fmla="*/ 45 h 362"/>
                  <a:gd name="T2" fmla="*/ 8 w 632"/>
                  <a:gd name="T3" fmla="*/ 317 h 362"/>
                  <a:gd name="T4" fmla="*/ 248 w 632"/>
                  <a:gd name="T5" fmla="*/ 317 h 362"/>
                  <a:gd name="T6" fmla="*/ 632 w 632"/>
                  <a:gd name="T7" fmla="*/ 317 h 362"/>
                  <a:gd name="T8" fmla="*/ 632 w 632"/>
                  <a:gd name="T9" fmla="*/ 45 h 362"/>
                  <a:gd name="T10" fmla="*/ 104 w 632"/>
                  <a:gd name="T11" fmla="*/ 45 h 362"/>
                  <a:gd name="T12" fmla="*/ 8 w 632"/>
                  <a:gd name="T13" fmla="*/ 45 h 3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632" h="362">
                    <a:moveTo>
                      <a:pt x="8" y="45"/>
                    </a:moveTo>
                    <a:lnTo>
                      <a:pt x="8" y="317"/>
                    </a:lnTo>
                    <a:cubicBezTo>
                      <a:pt x="48" y="362"/>
                      <a:pt x="144" y="317"/>
                      <a:pt x="248" y="317"/>
                    </a:cubicBezTo>
                    <a:cubicBezTo>
                      <a:pt x="352" y="317"/>
                      <a:pt x="568" y="362"/>
                      <a:pt x="632" y="317"/>
                    </a:cubicBezTo>
                    <a:lnTo>
                      <a:pt x="632" y="45"/>
                    </a:lnTo>
                    <a:cubicBezTo>
                      <a:pt x="544" y="0"/>
                      <a:pt x="208" y="45"/>
                      <a:pt x="104" y="45"/>
                    </a:cubicBezTo>
                    <a:cubicBezTo>
                      <a:pt x="0" y="45"/>
                      <a:pt x="28" y="45"/>
                      <a:pt x="8" y="45"/>
                    </a:cubicBezTo>
                    <a:close/>
                  </a:path>
                </a:pathLst>
              </a:custGeom>
              <a:solidFill>
                <a:schemeClr val="tx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BR"/>
              </a:p>
            </p:txBody>
          </p:sp>
        </p:grpSp>
        <p:sp>
          <p:nvSpPr>
            <p:cNvPr id="6167" name="Freeform 23">
              <a:extLst>
                <a:ext uri="{FF2B5EF4-FFF2-40B4-BE49-F238E27FC236}">
                  <a16:creationId xmlns:a16="http://schemas.microsoft.com/office/drawing/2014/main" id="{67DFE5F5-7EC7-BCD8-9BE5-8FDA4D0E68F5}"/>
                </a:ext>
              </a:extLst>
            </p:cNvPr>
            <p:cNvSpPr>
              <a:spLocks/>
            </p:cNvSpPr>
            <p:nvPr/>
          </p:nvSpPr>
          <p:spPr bwMode="ltGray">
            <a:xfrm rot="16200000" flipH="1">
              <a:off x="-1954" y="1951"/>
              <a:ext cx="4320" cy="412"/>
            </a:xfrm>
            <a:custGeom>
              <a:avLst/>
              <a:gdLst>
                <a:gd name="T0" fmla="*/ 0 w 5762"/>
                <a:gd name="T1" fmla="*/ 196 h 385"/>
                <a:gd name="T2" fmla="*/ 5762 w 5762"/>
                <a:gd name="T3" fmla="*/ 188 h 385"/>
                <a:gd name="T4" fmla="*/ 5762 w 5762"/>
                <a:gd name="T5" fmla="*/ 4 h 385"/>
                <a:gd name="T6" fmla="*/ 0 w 5762"/>
                <a:gd name="T7" fmla="*/ 0 h 385"/>
                <a:gd name="T8" fmla="*/ 0 w 5762"/>
                <a:gd name="T9" fmla="*/ 196 h 3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762" h="385">
                  <a:moveTo>
                    <a:pt x="0" y="196"/>
                  </a:moveTo>
                  <a:cubicBezTo>
                    <a:pt x="1667" y="385"/>
                    <a:pt x="2275" y="93"/>
                    <a:pt x="5762" y="188"/>
                  </a:cubicBezTo>
                  <a:lnTo>
                    <a:pt x="5762" y="4"/>
                  </a:lnTo>
                  <a:lnTo>
                    <a:pt x="0" y="0"/>
                  </a:lnTo>
                  <a:lnTo>
                    <a:pt x="0" y="1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rgbClr val="767676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chemeClr val="tx1"/>
                  </a:solidFill>
                  <a:prstDash val="solid"/>
                  <a:miter lim="8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6168" name="Freeform 24">
              <a:extLst>
                <a:ext uri="{FF2B5EF4-FFF2-40B4-BE49-F238E27FC236}">
                  <a16:creationId xmlns:a16="http://schemas.microsoft.com/office/drawing/2014/main" id="{DBDBA23A-9BC7-C847-AFC4-44D3533CC69F}"/>
                </a:ext>
              </a:extLst>
            </p:cNvPr>
            <p:cNvSpPr>
              <a:spLocks/>
            </p:cNvSpPr>
            <p:nvPr/>
          </p:nvSpPr>
          <p:spPr bwMode="ltGray">
            <a:xfrm rot="16200000" flipH="1">
              <a:off x="-1584" y="2062"/>
              <a:ext cx="4319" cy="189"/>
            </a:xfrm>
            <a:custGeom>
              <a:avLst/>
              <a:gdLst>
                <a:gd name="T0" fmla="*/ 0 w 5761"/>
                <a:gd name="T1" fmla="*/ 28 h 189"/>
                <a:gd name="T2" fmla="*/ 5761 w 5761"/>
                <a:gd name="T3" fmla="*/ 0 h 189"/>
                <a:gd name="T4" fmla="*/ 5761 w 5761"/>
                <a:gd name="T5" fmla="*/ 189 h 189"/>
                <a:gd name="T6" fmla="*/ 1 w 5761"/>
                <a:gd name="T7" fmla="*/ 189 h 189"/>
                <a:gd name="T8" fmla="*/ 0 w 5761"/>
                <a:gd name="T9" fmla="*/ 28 h 1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761" h="189">
                  <a:moveTo>
                    <a:pt x="0" y="28"/>
                  </a:moveTo>
                  <a:cubicBezTo>
                    <a:pt x="961" y="0"/>
                    <a:pt x="4971" y="161"/>
                    <a:pt x="5761" y="0"/>
                  </a:cubicBezTo>
                  <a:lnTo>
                    <a:pt x="5761" y="189"/>
                  </a:lnTo>
                  <a:lnTo>
                    <a:pt x="1" y="189"/>
                  </a:lnTo>
                  <a:lnTo>
                    <a:pt x="0" y="28"/>
                  </a:lnTo>
                  <a:close/>
                </a:path>
              </a:pathLst>
            </a:custGeom>
            <a:gradFill rotWithShape="0">
              <a:gsLst>
                <a:gs pos="0">
                  <a:srgbClr val="767676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chemeClr val="tx1"/>
                  </a:solidFill>
                  <a:prstDash val="solid"/>
                  <a:miter lim="8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pt-BR"/>
            </a:p>
          </p:txBody>
        </p:sp>
      </p:grpSp>
      <p:sp>
        <p:nvSpPr>
          <p:cNvPr id="6169" name="Rectangle 25">
            <a:extLst>
              <a:ext uri="{FF2B5EF4-FFF2-40B4-BE49-F238E27FC236}">
                <a16:creationId xmlns:a16="http://schemas.microsoft.com/office/drawing/2014/main" id="{DC97BB0C-384E-C7CF-1C46-BC003693E62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173163" y="4572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pt-BR"/>
              <a:t>Clique para editar o estilo do título mestre</a:t>
            </a:r>
          </a:p>
        </p:txBody>
      </p:sp>
      <p:sp>
        <p:nvSpPr>
          <p:cNvPr id="6170" name="Rectangle 26">
            <a:extLst>
              <a:ext uri="{FF2B5EF4-FFF2-40B4-BE49-F238E27FC236}">
                <a16:creationId xmlns:a16="http://schemas.microsoft.com/office/drawing/2014/main" id="{7D7669BB-451A-FCDB-5FCB-84E1924496F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1173163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pt-BR"/>
              <a:t>Clique para editar os estilos do texto mestre</a:t>
            </a:r>
          </a:p>
          <a:p>
            <a:pPr lvl="1"/>
            <a:r>
              <a:rPr lang="en-US" altLang="pt-BR"/>
              <a:t>Segundo nível</a:t>
            </a:r>
          </a:p>
          <a:p>
            <a:pPr lvl="2"/>
            <a:r>
              <a:rPr lang="en-US" altLang="pt-BR"/>
              <a:t>Terceiro nível</a:t>
            </a:r>
          </a:p>
          <a:p>
            <a:pPr lvl="3"/>
            <a:r>
              <a:rPr lang="en-US" altLang="pt-BR"/>
              <a:t>Quarto nível</a:t>
            </a:r>
          </a:p>
          <a:p>
            <a:pPr lvl="4"/>
            <a:r>
              <a:rPr lang="en-US" altLang="pt-BR"/>
              <a:t>Quinto nível</a:t>
            </a:r>
          </a:p>
        </p:txBody>
      </p:sp>
      <p:sp>
        <p:nvSpPr>
          <p:cNvPr id="6171" name="Rectangle 27">
            <a:extLst>
              <a:ext uri="{FF2B5EF4-FFF2-40B4-BE49-F238E27FC236}">
                <a16:creationId xmlns:a16="http://schemas.microsoft.com/office/drawing/2014/main" id="{D147BFFA-2C0C-CBD0-BBDE-75E8F9335691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73163" y="6265863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50000"/>
              </a:spcBef>
              <a:defRPr sz="1400">
                <a:latin typeface="+mn-lt"/>
              </a:defRPr>
            </a:lvl1pPr>
          </a:lstStyle>
          <a:p>
            <a:endParaRPr lang="en-US" altLang="pt-BR"/>
          </a:p>
        </p:txBody>
      </p:sp>
      <p:sp>
        <p:nvSpPr>
          <p:cNvPr id="6172" name="Rectangle 28">
            <a:extLst>
              <a:ext uri="{FF2B5EF4-FFF2-40B4-BE49-F238E27FC236}">
                <a16:creationId xmlns:a16="http://schemas.microsoft.com/office/drawing/2014/main" id="{61A5E925-BBA9-486B-B32C-5D73D8F8591E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81400" y="6248400"/>
            <a:ext cx="289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spcBef>
                <a:spcPct val="50000"/>
              </a:spcBef>
              <a:defRPr sz="1400">
                <a:latin typeface="+mn-lt"/>
              </a:defRPr>
            </a:lvl1pPr>
          </a:lstStyle>
          <a:p>
            <a:endParaRPr lang="en-US" altLang="pt-BR"/>
          </a:p>
        </p:txBody>
      </p:sp>
      <p:sp>
        <p:nvSpPr>
          <p:cNvPr id="6173" name="Rectangle 29">
            <a:extLst>
              <a:ext uri="{FF2B5EF4-FFF2-40B4-BE49-F238E27FC236}">
                <a16:creationId xmlns:a16="http://schemas.microsoft.com/office/drawing/2014/main" id="{0C3DE2D6-6472-6D9C-76D4-23DD2D6474FC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104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50000"/>
              </a:spcBef>
              <a:defRPr sz="1400">
                <a:latin typeface="+mn-lt"/>
              </a:defRPr>
            </a:lvl1pPr>
          </a:lstStyle>
          <a:p>
            <a:fld id="{D4C1ABFF-DBB9-4506-8753-B24A1060F887}" type="slidenum">
              <a:rPr lang="en-US" altLang="pt-BR"/>
              <a:pPr/>
              <a:t>‹nº›</a:t>
            </a:fld>
            <a:endParaRPr lang="en-US" alt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</p:sldLayoutIdLst>
  <p:transition>
    <p:pull dir="ru"/>
  </p:transition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anose="02020603050405020304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anose="02020603050405020304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anose="02020603050405020304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anose="02020603050405020304" pitchFamily="18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anose="02020603050405020304" pitchFamily="18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anose="02020603050405020304" pitchFamily="18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anose="02020603050405020304" pitchFamily="18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anose="02020603050405020304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Monotype Sorts" pitchFamily="2" charset="2"/>
        <a:buChar char="n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1.bin"/><Relationship Id="rId3" Type="http://schemas.openxmlformats.org/officeDocument/2006/relationships/image" Target="../media/image25.wmf"/><Relationship Id="rId7" Type="http://schemas.openxmlformats.org/officeDocument/2006/relationships/image" Target="../media/image27.wmf"/><Relationship Id="rId2" Type="http://schemas.openxmlformats.org/officeDocument/2006/relationships/oleObject" Target="../embeddings/oleObject18.bin"/><Relationship Id="rId1" Type="http://schemas.openxmlformats.org/officeDocument/2006/relationships/slideLayout" Target="../slideLayouts/slideLayout7.xml"/><Relationship Id="rId6" Type="http://schemas.openxmlformats.org/officeDocument/2006/relationships/oleObject" Target="../embeddings/oleObject20.bin"/><Relationship Id="rId5" Type="http://schemas.openxmlformats.org/officeDocument/2006/relationships/image" Target="../media/image26.wmf"/><Relationship Id="rId4" Type="http://schemas.openxmlformats.org/officeDocument/2006/relationships/oleObject" Target="../embeddings/oleObject19.bin"/><Relationship Id="rId9" Type="http://schemas.openxmlformats.org/officeDocument/2006/relationships/image" Target="../media/image28.w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wmf"/><Relationship Id="rId2" Type="http://schemas.openxmlformats.org/officeDocument/2006/relationships/oleObject" Target="../embeddings/oleObject22.bin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wmf"/><Relationship Id="rId2" Type="http://schemas.openxmlformats.org/officeDocument/2006/relationships/oleObject" Target="../embeddings/oleObject23.bin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1.wmf"/><Relationship Id="rId4" Type="http://schemas.openxmlformats.org/officeDocument/2006/relationships/oleObject" Target="../embeddings/oleObject24.bin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31.wmf"/><Relationship Id="rId3" Type="http://schemas.openxmlformats.org/officeDocument/2006/relationships/image" Target="../media/image15.png"/><Relationship Id="rId7" Type="http://schemas.openxmlformats.org/officeDocument/2006/relationships/oleObject" Target="../embeddings/oleObject26.bin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9.wmf"/><Relationship Id="rId5" Type="http://schemas.openxmlformats.org/officeDocument/2006/relationships/oleObject" Target="../embeddings/oleObject25.bin"/><Relationship Id="rId4" Type="http://schemas.openxmlformats.org/officeDocument/2006/relationships/image" Target="../media/image16.pn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0.bin"/><Relationship Id="rId3" Type="http://schemas.openxmlformats.org/officeDocument/2006/relationships/image" Target="../media/image32.wmf"/><Relationship Id="rId7" Type="http://schemas.openxmlformats.org/officeDocument/2006/relationships/image" Target="../media/image34.wmf"/><Relationship Id="rId2" Type="http://schemas.openxmlformats.org/officeDocument/2006/relationships/oleObject" Target="../embeddings/oleObject27.bin"/><Relationship Id="rId1" Type="http://schemas.openxmlformats.org/officeDocument/2006/relationships/slideLayout" Target="../slideLayouts/slideLayout7.xml"/><Relationship Id="rId6" Type="http://schemas.openxmlformats.org/officeDocument/2006/relationships/oleObject" Target="../embeddings/oleObject29.bin"/><Relationship Id="rId11" Type="http://schemas.openxmlformats.org/officeDocument/2006/relationships/image" Target="../media/image36.wmf"/><Relationship Id="rId5" Type="http://schemas.openxmlformats.org/officeDocument/2006/relationships/image" Target="../media/image33.wmf"/><Relationship Id="rId10" Type="http://schemas.openxmlformats.org/officeDocument/2006/relationships/oleObject" Target="../embeddings/oleObject31.bin"/><Relationship Id="rId4" Type="http://schemas.openxmlformats.org/officeDocument/2006/relationships/oleObject" Target="../embeddings/oleObject28.bin"/><Relationship Id="rId9" Type="http://schemas.openxmlformats.org/officeDocument/2006/relationships/image" Target="../media/image35.wmf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5.bin"/><Relationship Id="rId3" Type="http://schemas.openxmlformats.org/officeDocument/2006/relationships/image" Target="../media/image36.wmf"/><Relationship Id="rId7" Type="http://schemas.openxmlformats.org/officeDocument/2006/relationships/image" Target="../media/image38.wmf"/><Relationship Id="rId2" Type="http://schemas.openxmlformats.org/officeDocument/2006/relationships/oleObject" Target="../embeddings/oleObject32.bin"/><Relationship Id="rId1" Type="http://schemas.openxmlformats.org/officeDocument/2006/relationships/slideLayout" Target="../slideLayouts/slideLayout7.xml"/><Relationship Id="rId6" Type="http://schemas.openxmlformats.org/officeDocument/2006/relationships/oleObject" Target="../embeddings/oleObject34.bin"/><Relationship Id="rId5" Type="http://schemas.openxmlformats.org/officeDocument/2006/relationships/image" Target="../media/image37.wmf"/><Relationship Id="rId4" Type="http://schemas.openxmlformats.org/officeDocument/2006/relationships/oleObject" Target="../embeddings/oleObject33.bin"/><Relationship Id="rId9" Type="http://schemas.openxmlformats.org/officeDocument/2006/relationships/image" Target="../media/image39.wmf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0.wmf"/><Relationship Id="rId5" Type="http://schemas.openxmlformats.org/officeDocument/2006/relationships/oleObject" Target="../embeddings/oleObject36.bin"/><Relationship Id="rId4" Type="http://schemas.openxmlformats.org/officeDocument/2006/relationships/image" Target="../media/image16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1.wmf"/><Relationship Id="rId7" Type="http://schemas.openxmlformats.org/officeDocument/2006/relationships/image" Target="../media/image43.wmf"/><Relationship Id="rId2" Type="http://schemas.openxmlformats.org/officeDocument/2006/relationships/oleObject" Target="../embeddings/oleObject37.bin"/><Relationship Id="rId1" Type="http://schemas.openxmlformats.org/officeDocument/2006/relationships/slideLayout" Target="../slideLayouts/slideLayout7.xml"/><Relationship Id="rId6" Type="http://schemas.openxmlformats.org/officeDocument/2006/relationships/oleObject" Target="../embeddings/oleObject39.bin"/><Relationship Id="rId5" Type="http://schemas.openxmlformats.org/officeDocument/2006/relationships/image" Target="../media/image42.wmf"/><Relationship Id="rId4" Type="http://schemas.openxmlformats.org/officeDocument/2006/relationships/oleObject" Target="../embeddings/oleObject38.bin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4.wmf"/><Relationship Id="rId7" Type="http://schemas.openxmlformats.org/officeDocument/2006/relationships/image" Target="../media/image46.wmf"/><Relationship Id="rId2" Type="http://schemas.openxmlformats.org/officeDocument/2006/relationships/oleObject" Target="../embeddings/oleObject40.bin"/><Relationship Id="rId1" Type="http://schemas.openxmlformats.org/officeDocument/2006/relationships/slideLayout" Target="../slideLayouts/slideLayout7.xml"/><Relationship Id="rId6" Type="http://schemas.openxmlformats.org/officeDocument/2006/relationships/oleObject" Target="../embeddings/oleObject42.bin"/><Relationship Id="rId5" Type="http://schemas.openxmlformats.org/officeDocument/2006/relationships/image" Target="../media/image45.wmf"/><Relationship Id="rId4" Type="http://schemas.openxmlformats.org/officeDocument/2006/relationships/oleObject" Target="../embeddings/oleObject41.bin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7.wmf"/><Relationship Id="rId2" Type="http://schemas.openxmlformats.org/officeDocument/2006/relationships/oleObject" Target="../embeddings/oleObject43.bin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8.png"/><Relationship Id="rId4" Type="http://schemas.openxmlformats.org/officeDocument/2006/relationships/oleObject" Target="../embeddings/oleObject44.bin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oleObject" Target="../embeddings/oleObject2.bin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wmf"/><Relationship Id="rId4" Type="http://schemas.openxmlformats.org/officeDocument/2006/relationships/oleObject" Target="../embeddings/oleObject3.bin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9.wmf"/><Relationship Id="rId2" Type="http://schemas.openxmlformats.org/officeDocument/2006/relationships/oleObject" Target="../embeddings/oleObject45.bin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0.png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9.bin"/><Relationship Id="rId13" Type="http://schemas.openxmlformats.org/officeDocument/2006/relationships/image" Target="../media/image55.png"/><Relationship Id="rId3" Type="http://schemas.openxmlformats.org/officeDocument/2006/relationships/image" Target="../media/image51.wmf"/><Relationship Id="rId7" Type="http://schemas.openxmlformats.org/officeDocument/2006/relationships/image" Target="../media/image53.wmf"/><Relationship Id="rId12" Type="http://schemas.openxmlformats.org/officeDocument/2006/relationships/oleObject" Target="../embeddings/oleObject51.bin"/><Relationship Id="rId2" Type="http://schemas.openxmlformats.org/officeDocument/2006/relationships/oleObject" Target="../embeddings/oleObject46.bin"/><Relationship Id="rId1" Type="http://schemas.openxmlformats.org/officeDocument/2006/relationships/slideLayout" Target="../slideLayouts/slideLayout7.xml"/><Relationship Id="rId6" Type="http://schemas.openxmlformats.org/officeDocument/2006/relationships/oleObject" Target="../embeddings/oleObject48.bin"/><Relationship Id="rId11" Type="http://schemas.openxmlformats.org/officeDocument/2006/relationships/image" Target="../media/image54.wmf"/><Relationship Id="rId5" Type="http://schemas.openxmlformats.org/officeDocument/2006/relationships/image" Target="../media/image52.wmf"/><Relationship Id="rId15" Type="http://schemas.openxmlformats.org/officeDocument/2006/relationships/image" Target="../media/image56.wmf"/><Relationship Id="rId10" Type="http://schemas.openxmlformats.org/officeDocument/2006/relationships/oleObject" Target="../embeddings/oleObject50.bin"/><Relationship Id="rId4" Type="http://schemas.openxmlformats.org/officeDocument/2006/relationships/oleObject" Target="../embeddings/oleObject47.bin"/><Relationship Id="rId9" Type="http://schemas.openxmlformats.org/officeDocument/2006/relationships/image" Target="../media/image50.png"/><Relationship Id="rId14" Type="http://schemas.openxmlformats.org/officeDocument/2006/relationships/oleObject" Target="../embeddings/oleObject52.bin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7.pn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3.bin"/><Relationship Id="rId2" Type="http://schemas.openxmlformats.org/officeDocument/2006/relationships/image" Target="../media/image57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9.png"/><Relationship Id="rId4" Type="http://schemas.openxmlformats.org/officeDocument/2006/relationships/image" Target="../media/image58.wmf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0.png"/><Relationship Id="rId2" Type="http://schemas.openxmlformats.org/officeDocument/2006/relationships/image" Target="../media/image59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1.png"/><Relationship Id="rId4" Type="http://schemas.openxmlformats.org/officeDocument/2006/relationships/oleObject" Target="../embeddings/oleObject54.bin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5.bin"/><Relationship Id="rId2" Type="http://schemas.openxmlformats.org/officeDocument/2006/relationships/image" Target="../media/image6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4.wmf"/><Relationship Id="rId5" Type="http://schemas.openxmlformats.org/officeDocument/2006/relationships/oleObject" Target="../embeddings/oleObject56.bin"/><Relationship Id="rId4" Type="http://schemas.openxmlformats.org/officeDocument/2006/relationships/image" Target="../media/image63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3.png"/><Relationship Id="rId7" Type="http://schemas.openxmlformats.org/officeDocument/2006/relationships/image" Target="../media/image66.wmf"/><Relationship Id="rId2" Type="http://schemas.openxmlformats.org/officeDocument/2006/relationships/oleObject" Target="../embeddings/oleObject57.bin"/><Relationship Id="rId1" Type="http://schemas.openxmlformats.org/officeDocument/2006/relationships/slideLayout" Target="../slideLayouts/slideLayout7.xml"/><Relationship Id="rId6" Type="http://schemas.openxmlformats.org/officeDocument/2006/relationships/oleObject" Target="../embeddings/oleObject59.bin"/><Relationship Id="rId5" Type="http://schemas.openxmlformats.org/officeDocument/2006/relationships/image" Target="../media/image65.wmf"/><Relationship Id="rId4" Type="http://schemas.openxmlformats.org/officeDocument/2006/relationships/oleObject" Target="../embeddings/oleObject58.bin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3.png"/><Relationship Id="rId7" Type="http://schemas.openxmlformats.org/officeDocument/2006/relationships/image" Target="../media/image68.wmf"/><Relationship Id="rId2" Type="http://schemas.openxmlformats.org/officeDocument/2006/relationships/oleObject" Target="../embeddings/oleObject60.bin"/><Relationship Id="rId1" Type="http://schemas.openxmlformats.org/officeDocument/2006/relationships/slideLayout" Target="../slideLayouts/slideLayout7.xml"/><Relationship Id="rId6" Type="http://schemas.openxmlformats.org/officeDocument/2006/relationships/oleObject" Target="../embeddings/oleObject62.bin"/><Relationship Id="rId5" Type="http://schemas.openxmlformats.org/officeDocument/2006/relationships/image" Target="../media/image67.wmf"/><Relationship Id="rId4" Type="http://schemas.openxmlformats.org/officeDocument/2006/relationships/oleObject" Target="../embeddings/oleObject61.bin"/></Relationships>
</file>

<file path=ppt/slides/_rels/slide2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6.bin"/><Relationship Id="rId3" Type="http://schemas.openxmlformats.org/officeDocument/2006/relationships/image" Target="../media/image64.wmf"/><Relationship Id="rId7" Type="http://schemas.openxmlformats.org/officeDocument/2006/relationships/image" Target="../media/image70.wmf"/><Relationship Id="rId2" Type="http://schemas.openxmlformats.org/officeDocument/2006/relationships/oleObject" Target="../embeddings/oleObject63.bin"/><Relationship Id="rId1" Type="http://schemas.openxmlformats.org/officeDocument/2006/relationships/slideLayout" Target="../slideLayouts/slideLayout7.xml"/><Relationship Id="rId6" Type="http://schemas.openxmlformats.org/officeDocument/2006/relationships/oleObject" Target="../embeddings/oleObject65.bin"/><Relationship Id="rId11" Type="http://schemas.openxmlformats.org/officeDocument/2006/relationships/image" Target="../media/image72.wmf"/><Relationship Id="rId5" Type="http://schemas.openxmlformats.org/officeDocument/2006/relationships/image" Target="../media/image69.wmf"/><Relationship Id="rId10" Type="http://schemas.openxmlformats.org/officeDocument/2006/relationships/oleObject" Target="../embeddings/oleObject67.bin"/><Relationship Id="rId4" Type="http://schemas.openxmlformats.org/officeDocument/2006/relationships/oleObject" Target="../embeddings/oleObject64.bin"/><Relationship Id="rId9" Type="http://schemas.openxmlformats.org/officeDocument/2006/relationships/image" Target="../media/image71.wmf"/></Relationships>
</file>

<file path=ppt/slides/_rels/slide2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1.bin"/><Relationship Id="rId3" Type="http://schemas.openxmlformats.org/officeDocument/2006/relationships/image" Target="../media/image73.wmf"/><Relationship Id="rId7" Type="http://schemas.openxmlformats.org/officeDocument/2006/relationships/image" Target="../media/image75.wmf"/><Relationship Id="rId2" Type="http://schemas.openxmlformats.org/officeDocument/2006/relationships/oleObject" Target="../embeddings/oleObject68.bin"/><Relationship Id="rId1" Type="http://schemas.openxmlformats.org/officeDocument/2006/relationships/slideLayout" Target="../slideLayouts/slideLayout7.xml"/><Relationship Id="rId6" Type="http://schemas.openxmlformats.org/officeDocument/2006/relationships/oleObject" Target="../embeddings/oleObject70.bin"/><Relationship Id="rId5" Type="http://schemas.openxmlformats.org/officeDocument/2006/relationships/image" Target="../media/image74.wmf"/><Relationship Id="rId4" Type="http://schemas.openxmlformats.org/officeDocument/2006/relationships/oleObject" Target="../embeddings/oleObject69.bin"/><Relationship Id="rId9" Type="http://schemas.openxmlformats.org/officeDocument/2006/relationships/image" Target="../media/image76.w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png"/><Relationship Id="rId5" Type="http://schemas.openxmlformats.org/officeDocument/2006/relationships/oleObject" Target="../embeddings/oleObject4.bin"/><Relationship Id="rId4" Type="http://schemas.openxmlformats.org/officeDocument/2006/relationships/image" Target="../media/image5.png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7.png"/><Relationship Id="rId2" Type="http://schemas.openxmlformats.org/officeDocument/2006/relationships/oleObject" Target="../embeddings/oleObject72.bin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8.png"/><Relationship Id="rId2" Type="http://schemas.openxmlformats.org/officeDocument/2006/relationships/oleObject" Target="../embeddings/oleObject73.bin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9.wmf"/><Relationship Id="rId7" Type="http://schemas.openxmlformats.org/officeDocument/2006/relationships/image" Target="../media/image80.wmf"/><Relationship Id="rId2" Type="http://schemas.openxmlformats.org/officeDocument/2006/relationships/oleObject" Target="../embeddings/oleObject74.bin"/><Relationship Id="rId1" Type="http://schemas.openxmlformats.org/officeDocument/2006/relationships/slideLayout" Target="../slideLayouts/slideLayout7.xml"/><Relationship Id="rId6" Type="http://schemas.openxmlformats.org/officeDocument/2006/relationships/oleObject" Target="../embeddings/oleObject76.bin"/><Relationship Id="rId5" Type="http://schemas.openxmlformats.org/officeDocument/2006/relationships/image" Target="../media/image78.png"/><Relationship Id="rId4" Type="http://schemas.openxmlformats.org/officeDocument/2006/relationships/oleObject" Target="../embeddings/oleObject75.bin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0.wmf"/><Relationship Id="rId2" Type="http://schemas.openxmlformats.org/officeDocument/2006/relationships/oleObject" Target="../embeddings/oleObject77.bin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78.png"/><Relationship Id="rId4" Type="http://schemas.openxmlformats.org/officeDocument/2006/relationships/oleObject" Target="../embeddings/oleObject78.bin"/></Relationships>
</file>

<file path=ppt/slides/_rels/slide3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82.bin"/><Relationship Id="rId3" Type="http://schemas.openxmlformats.org/officeDocument/2006/relationships/image" Target="../media/image80.wmf"/><Relationship Id="rId7" Type="http://schemas.openxmlformats.org/officeDocument/2006/relationships/image" Target="../media/image82.wmf"/><Relationship Id="rId2" Type="http://schemas.openxmlformats.org/officeDocument/2006/relationships/oleObject" Target="../embeddings/oleObject79.bin"/><Relationship Id="rId1" Type="http://schemas.openxmlformats.org/officeDocument/2006/relationships/slideLayout" Target="../slideLayouts/slideLayout7.xml"/><Relationship Id="rId6" Type="http://schemas.openxmlformats.org/officeDocument/2006/relationships/oleObject" Target="../embeddings/oleObject81.bin"/><Relationship Id="rId11" Type="http://schemas.openxmlformats.org/officeDocument/2006/relationships/image" Target="../media/image84.wmf"/><Relationship Id="rId5" Type="http://schemas.openxmlformats.org/officeDocument/2006/relationships/image" Target="../media/image81.wmf"/><Relationship Id="rId10" Type="http://schemas.openxmlformats.org/officeDocument/2006/relationships/oleObject" Target="../embeddings/oleObject83.bin"/><Relationship Id="rId4" Type="http://schemas.openxmlformats.org/officeDocument/2006/relationships/oleObject" Target="../embeddings/oleObject80.bin"/><Relationship Id="rId9" Type="http://schemas.openxmlformats.org/officeDocument/2006/relationships/image" Target="../media/image83.wmf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0.wmf"/><Relationship Id="rId2" Type="http://schemas.openxmlformats.org/officeDocument/2006/relationships/oleObject" Target="../embeddings/oleObject84.bin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85.wmf"/><Relationship Id="rId4" Type="http://schemas.openxmlformats.org/officeDocument/2006/relationships/oleObject" Target="../embeddings/oleObject85.bin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wmf"/><Relationship Id="rId3" Type="http://schemas.openxmlformats.org/officeDocument/2006/relationships/oleObject" Target="../embeddings/oleObject5.bin"/><Relationship Id="rId7" Type="http://schemas.openxmlformats.org/officeDocument/2006/relationships/oleObject" Target="../embeddings/oleObject7.bin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2.wmf"/><Relationship Id="rId5" Type="http://schemas.openxmlformats.org/officeDocument/2006/relationships/oleObject" Target="../embeddings/oleObject6.bin"/><Relationship Id="rId10" Type="http://schemas.openxmlformats.org/officeDocument/2006/relationships/image" Target="../media/image14.wmf"/><Relationship Id="rId4" Type="http://schemas.openxmlformats.org/officeDocument/2006/relationships/image" Target="../media/image11.wmf"/><Relationship Id="rId9" Type="http://schemas.openxmlformats.org/officeDocument/2006/relationships/oleObject" Target="../embeddings/oleObject8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7.wmf"/><Relationship Id="rId5" Type="http://schemas.openxmlformats.org/officeDocument/2006/relationships/oleObject" Target="../embeddings/oleObject9.bin"/><Relationship Id="rId4" Type="http://schemas.openxmlformats.org/officeDocument/2006/relationships/image" Target="../media/image16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png"/><Relationship Id="rId3" Type="http://schemas.openxmlformats.org/officeDocument/2006/relationships/image" Target="../media/image18.wmf"/><Relationship Id="rId7" Type="http://schemas.openxmlformats.org/officeDocument/2006/relationships/image" Target="../media/image15.png"/><Relationship Id="rId2" Type="http://schemas.openxmlformats.org/officeDocument/2006/relationships/oleObject" Target="../embeddings/oleObject10.bin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0.png"/><Relationship Id="rId5" Type="http://schemas.openxmlformats.org/officeDocument/2006/relationships/image" Target="../media/image19.wmf"/><Relationship Id="rId4" Type="http://schemas.openxmlformats.org/officeDocument/2006/relationships/oleObject" Target="../embeddings/oleObject11.bin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wmf"/><Relationship Id="rId3" Type="http://schemas.openxmlformats.org/officeDocument/2006/relationships/image" Target="../media/image15.png"/><Relationship Id="rId7" Type="http://schemas.openxmlformats.org/officeDocument/2006/relationships/oleObject" Target="../embeddings/oleObject13.bin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0.wmf"/><Relationship Id="rId5" Type="http://schemas.openxmlformats.org/officeDocument/2006/relationships/oleObject" Target="../embeddings/oleObject12.bin"/><Relationship Id="rId4" Type="http://schemas.openxmlformats.org/officeDocument/2006/relationships/image" Target="../media/image16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7.bin"/><Relationship Id="rId3" Type="http://schemas.openxmlformats.org/officeDocument/2006/relationships/image" Target="../media/image20.wmf"/><Relationship Id="rId7" Type="http://schemas.openxmlformats.org/officeDocument/2006/relationships/image" Target="../media/image23.wmf"/><Relationship Id="rId2" Type="http://schemas.openxmlformats.org/officeDocument/2006/relationships/oleObject" Target="../embeddings/oleObject14.bin"/><Relationship Id="rId1" Type="http://schemas.openxmlformats.org/officeDocument/2006/relationships/slideLayout" Target="../slideLayouts/slideLayout7.xml"/><Relationship Id="rId6" Type="http://schemas.openxmlformats.org/officeDocument/2006/relationships/oleObject" Target="../embeddings/oleObject16.bin"/><Relationship Id="rId5" Type="http://schemas.openxmlformats.org/officeDocument/2006/relationships/image" Target="../media/image22.wmf"/><Relationship Id="rId4" Type="http://schemas.openxmlformats.org/officeDocument/2006/relationships/oleObject" Target="../embeddings/oleObject15.bin"/><Relationship Id="rId9" Type="http://schemas.openxmlformats.org/officeDocument/2006/relationships/image" Target="../media/image24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7411" name="Object 3">
            <a:extLst>
              <a:ext uri="{FF2B5EF4-FFF2-40B4-BE49-F238E27FC236}">
                <a16:creationId xmlns:a16="http://schemas.microsoft.com/office/drawing/2014/main" id="{ED203D46-88F6-6AD6-0B44-81CDE830401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363663" y="0"/>
          <a:ext cx="7234237" cy="2522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o" r:id="rId2" imgW="7676640" imgH="2687760" progId="Word.Document.8">
                  <p:embed/>
                </p:oleObj>
              </mc:Choice>
              <mc:Fallback>
                <p:oleObj name="Documento" r:id="rId2" imgW="7676640" imgH="2687760" progId="Word.Document.8">
                  <p:embed/>
                  <p:pic>
                    <p:nvPicPr>
                      <p:cNvPr id="17411" name="Object 3">
                        <a:extLst>
                          <a:ext uri="{FF2B5EF4-FFF2-40B4-BE49-F238E27FC236}">
                            <a16:creationId xmlns:a16="http://schemas.microsoft.com/office/drawing/2014/main" id="{ED203D46-88F6-6AD6-0B44-81CDE830401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63663" y="0"/>
                        <a:ext cx="7234237" cy="25225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412" name="Text Box 4">
            <a:extLst>
              <a:ext uri="{FF2B5EF4-FFF2-40B4-BE49-F238E27FC236}">
                <a16:creationId xmlns:a16="http://schemas.microsoft.com/office/drawing/2014/main" id="{05814B11-E232-7A3B-4422-6C7640B740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00200" y="5410200"/>
            <a:ext cx="4876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pt-BR" altLang="pt-BR" b="1">
                <a:latin typeface="BrushScript BT" pitchFamily="66" charset="0"/>
              </a:rPr>
              <a:t>Robson Silva de Sousa</a:t>
            </a:r>
          </a:p>
        </p:txBody>
      </p:sp>
      <p:sp>
        <p:nvSpPr>
          <p:cNvPr id="17414" name="WordArt 6">
            <a:extLst>
              <a:ext uri="{FF2B5EF4-FFF2-40B4-BE49-F238E27FC236}">
                <a16:creationId xmlns:a16="http://schemas.microsoft.com/office/drawing/2014/main" id="{DF165985-1816-AC61-6932-6F9FB798A026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590800" y="2819400"/>
            <a:ext cx="4657725" cy="647700"/>
          </a:xfrm>
          <a:prstGeom prst="rect">
            <a:avLst/>
          </a:prstGeom>
        </p:spPr>
        <p:txBody>
          <a:bodyPr wrap="none" fromWordArt="1">
            <a:prstTxWarp prst="textFadeUp">
              <a:avLst>
                <a:gd name="adj" fmla="val 9991"/>
              </a:avLst>
            </a:prstTxWarp>
          </a:bodyPr>
          <a:lstStyle/>
          <a:p>
            <a:pPr algn="ctr"/>
            <a:r>
              <a:rPr lang="pt-BR" sz="3600" kern="10">
                <a:ln w="12700">
                  <a:solidFill>
                    <a:srgbClr val="B2B2B2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520402"/>
                    </a:gs>
                    <a:gs pos="100000">
                      <a:srgbClr val="FFCC00"/>
                    </a:gs>
                  </a:gsLst>
                  <a:lin ang="5400000" scaled="1"/>
                </a:gradFill>
                <a:effectLst>
                  <a:outerShdw dist="35921" dir="2700000" sy="50000" rotWithShape="0">
                    <a:srgbClr val="875B0D"/>
                  </a:outerShdw>
                </a:effectLst>
                <a:latin typeface="Arial Black" panose="020B0A04020102020204" pitchFamily="34" charset="0"/>
              </a:rPr>
              <a:t>Distância de Ponto a Reta</a:t>
            </a:r>
          </a:p>
        </p:txBody>
      </p:sp>
      <p:sp>
        <p:nvSpPr>
          <p:cNvPr id="17415" name="WordArt 7">
            <a:extLst>
              <a:ext uri="{FF2B5EF4-FFF2-40B4-BE49-F238E27FC236}">
                <a16:creationId xmlns:a16="http://schemas.microsoft.com/office/drawing/2014/main" id="{6481D69C-D54B-7806-67C1-28517F54C90D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667000" y="4114800"/>
            <a:ext cx="4572000" cy="838200"/>
          </a:xfrm>
          <a:prstGeom prst="rect">
            <a:avLst/>
          </a:prstGeom>
        </p:spPr>
        <p:txBody>
          <a:bodyPr wrap="none" fromWordArt="1">
            <a:prstTxWarp prst="textFadeUp">
              <a:avLst>
                <a:gd name="adj" fmla="val 9991"/>
              </a:avLst>
            </a:prstTxWarp>
          </a:bodyPr>
          <a:lstStyle/>
          <a:p>
            <a:pPr algn="ctr"/>
            <a:r>
              <a:rPr lang="pt-BR" sz="3600" kern="10">
                <a:ln w="12700">
                  <a:solidFill>
                    <a:srgbClr val="B2B2B2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520402"/>
                    </a:gs>
                    <a:gs pos="100000">
                      <a:srgbClr val="FFCC00"/>
                    </a:gs>
                  </a:gsLst>
                  <a:lin ang="5400000" scaled="1"/>
                </a:gradFill>
                <a:effectLst>
                  <a:outerShdw dist="35921" dir="2700000" sy="50000" rotWithShape="0">
                    <a:srgbClr val="875B0D"/>
                  </a:outerShdw>
                </a:effectLst>
                <a:latin typeface="Arial Black" panose="020B0A04020102020204" pitchFamily="34" charset="0"/>
              </a:rPr>
              <a:t>Área do Triângulo</a:t>
            </a:r>
          </a:p>
        </p:txBody>
      </p:sp>
      <p:sp>
        <p:nvSpPr>
          <p:cNvPr id="17416" name="Text Box 8">
            <a:extLst>
              <a:ext uri="{FF2B5EF4-FFF2-40B4-BE49-F238E27FC236}">
                <a16:creationId xmlns:a16="http://schemas.microsoft.com/office/drawing/2014/main" id="{C2A217FD-45C4-308B-02C4-FF8409149B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48200" y="3733800"/>
            <a:ext cx="1219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pt-BR" altLang="pt-BR" b="1"/>
              <a:t>E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1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174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174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74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74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7500"/>
                            </p:stCondLst>
                            <p:childTnLst>
                              <p:par>
                                <p:cTn id="1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74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74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20" presetID="2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74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74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8500"/>
                            </p:stCondLst>
                            <p:childTnLst>
                              <p:par>
                                <p:cTn id="25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74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74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2" grpId="0" autoUpdateAnimBg="0"/>
      <p:bldP spid="17416" grpId="0" autoUpdateAnimBg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52" name="AutoShape 16">
            <a:extLst>
              <a:ext uri="{FF2B5EF4-FFF2-40B4-BE49-F238E27FC236}">
                <a16:creationId xmlns:a16="http://schemas.microsoft.com/office/drawing/2014/main" id="{D3DDAA87-F762-4F4B-410F-9A59DA7CA5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19800" y="5334000"/>
            <a:ext cx="2286000" cy="1143000"/>
          </a:xfrm>
          <a:prstGeom prst="verticalScroll">
            <a:avLst>
              <a:gd name="adj" fmla="val 12500"/>
            </a:avLst>
          </a:prstGeom>
          <a:solidFill>
            <a:srgbClr val="D1E8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/>
          </a:p>
        </p:txBody>
      </p:sp>
      <p:sp>
        <p:nvSpPr>
          <p:cNvPr id="14350" name="AutoShape 14">
            <a:extLst>
              <a:ext uri="{FF2B5EF4-FFF2-40B4-BE49-F238E27FC236}">
                <a16:creationId xmlns:a16="http://schemas.microsoft.com/office/drawing/2014/main" id="{7254D829-A189-DAD2-B73B-306B76E69B8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81400" y="5334000"/>
            <a:ext cx="2286000" cy="1143000"/>
          </a:xfrm>
          <a:prstGeom prst="verticalScroll">
            <a:avLst>
              <a:gd name="adj" fmla="val 12500"/>
            </a:avLst>
          </a:prstGeom>
          <a:solidFill>
            <a:srgbClr val="D1E8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/>
          </a:p>
        </p:txBody>
      </p:sp>
      <p:graphicFrame>
        <p:nvGraphicFramePr>
          <p:cNvPr id="14339" name="Object 3">
            <a:extLst>
              <a:ext uri="{FF2B5EF4-FFF2-40B4-BE49-F238E27FC236}">
                <a16:creationId xmlns:a16="http://schemas.microsoft.com/office/drawing/2014/main" id="{38DB9DD0-EE2F-C242-47AF-AD9EB33BEB2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339850" y="2971800"/>
          <a:ext cx="2667000" cy="220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ção" r:id="rId2" imgW="2666880" imgH="2209680" progId="Equation.3">
                  <p:embed/>
                </p:oleObj>
              </mc:Choice>
              <mc:Fallback>
                <p:oleObj name="Equação" r:id="rId2" imgW="2666880" imgH="2209680" progId="Equation.3">
                  <p:embed/>
                  <p:pic>
                    <p:nvPicPr>
                      <p:cNvPr id="14339" name="Object 3">
                        <a:extLst>
                          <a:ext uri="{FF2B5EF4-FFF2-40B4-BE49-F238E27FC236}">
                            <a16:creationId xmlns:a16="http://schemas.microsoft.com/office/drawing/2014/main" id="{38DB9DD0-EE2F-C242-47AF-AD9EB33BEB2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39850" y="2971800"/>
                        <a:ext cx="2667000" cy="2209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340" name="Text Box 4">
            <a:extLst>
              <a:ext uri="{FF2B5EF4-FFF2-40B4-BE49-F238E27FC236}">
                <a16:creationId xmlns:a16="http://schemas.microsoft.com/office/drawing/2014/main" id="{A74FB710-2E5C-101D-3807-93FF7F8970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95400" y="2376488"/>
            <a:ext cx="6696075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/>
            <a:r>
              <a:rPr lang="pt-BR" altLang="pt-BR" sz="2800" b="1"/>
              <a:t>Substituindo o valor de </a:t>
            </a:r>
            <a:r>
              <a:rPr lang="pt-BR" altLang="pt-BR" sz="2800" b="1" i="1"/>
              <a:t>x </a:t>
            </a:r>
            <a:r>
              <a:rPr lang="pt-BR" altLang="pt-BR" sz="2800" b="1"/>
              <a:t>na expressão I:</a:t>
            </a:r>
            <a:endParaRPr lang="pt-BR" altLang="pt-BR" sz="2800" b="1">
              <a:solidFill>
                <a:srgbClr val="0033CC"/>
              </a:solidFill>
            </a:endParaRPr>
          </a:p>
        </p:txBody>
      </p:sp>
      <p:sp>
        <p:nvSpPr>
          <p:cNvPr id="14341" name="Text Box 5">
            <a:extLst>
              <a:ext uri="{FF2B5EF4-FFF2-40B4-BE49-F238E27FC236}">
                <a16:creationId xmlns:a16="http://schemas.microsoft.com/office/drawing/2014/main" id="{3B2C4E88-D479-4EFC-BFD8-B5050D17D2A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00400" y="1843088"/>
            <a:ext cx="35052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pt-BR" altLang="pt-BR" i="1">
                <a:solidFill>
                  <a:srgbClr val="FF00FF"/>
                </a:solidFill>
              </a:rPr>
              <a:t>y =  (b/a)x    </a:t>
            </a:r>
            <a:r>
              <a:rPr lang="pt-BR" altLang="pt-BR" sz="2800" b="1"/>
              <a:t>I</a:t>
            </a:r>
            <a:r>
              <a:rPr lang="pt-BR" altLang="pt-BR" i="1">
                <a:solidFill>
                  <a:srgbClr val="FF00FF"/>
                </a:solidFill>
              </a:rPr>
              <a:t> </a:t>
            </a:r>
          </a:p>
        </p:txBody>
      </p:sp>
      <p:sp>
        <p:nvSpPr>
          <p:cNvPr id="14342" name="Text Box 6">
            <a:extLst>
              <a:ext uri="{FF2B5EF4-FFF2-40B4-BE49-F238E27FC236}">
                <a16:creationId xmlns:a16="http://schemas.microsoft.com/office/drawing/2014/main" id="{28E4FCAE-DB3B-DC1D-3EC8-2A9D9DFD59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304800"/>
            <a:ext cx="67056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pt-BR" altLang="pt-BR" sz="3200">
                <a:latin typeface="Impact" panose="020B0806030902050204" pitchFamily="34" charset="0"/>
              </a:rPr>
              <a:t>Distância de Um Ponto a Uma Reta</a:t>
            </a:r>
          </a:p>
        </p:txBody>
      </p:sp>
      <p:sp>
        <p:nvSpPr>
          <p:cNvPr id="14343" name="Text Box 7">
            <a:extLst>
              <a:ext uri="{FF2B5EF4-FFF2-40B4-BE49-F238E27FC236}">
                <a16:creationId xmlns:a16="http://schemas.microsoft.com/office/drawing/2014/main" id="{0BD228D3-046E-6FD2-5336-87FC06AAB9D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81125" y="1143000"/>
            <a:ext cx="669607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pt-BR" altLang="pt-BR" sz="2800" b="1">
                <a:solidFill>
                  <a:srgbClr val="0033CC"/>
                </a:solidFill>
              </a:rPr>
              <a:t>Determinação de </a:t>
            </a:r>
            <a:r>
              <a:rPr lang="pt-BR" altLang="pt-BR" sz="2800" b="1" i="1">
                <a:solidFill>
                  <a:srgbClr val="0033CC"/>
                </a:solidFill>
              </a:rPr>
              <a:t>x</a:t>
            </a:r>
            <a:r>
              <a:rPr lang="pt-BR" altLang="pt-BR" sz="2800" b="1" i="1" baseline="-25000">
                <a:solidFill>
                  <a:srgbClr val="0033CC"/>
                </a:solidFill>
              </a:rPr>
              <a:t>P </a:t>
            </a:r>
            <a:r>
              <a:rPr lang="pt-BR" altLang="pt-BR" sz="2800" b="1" i="1">
                <a:solidFill>
                  <a:srgbClr val="0033CC"/>
                </a:solidFill>
              </a:rPr>
              <a:t>, y</a:t>
            </a:r>
            <a:r>
              <a:rPr lang="pt-BR" altLang="pt-BR" sz="2800" b="1" i="1" baseline="-25000">
                <a:solidFill>
                  <a:srgbClr val="0033CC"/>
                </a:solidFill>
              </a:rPr>
              <a:t>P</a:t>
            </a:r>
            <a:endParaRPr lang="pt-BR" altLang="pt-BR" sz="2800" b="1">
              <a:solidFill>
                <a:srgbClr val="0033CC"/>
              </a:solidFill>
            </a:endParaRPr>
          </a:p>
        </p:txBody>
      </p:sp>
      <p:graphicFrame>
        <p:nvGraphicFramePr>
          <p:cNvPr id="14344" name="Object 8">
            <a:extLst>
              <a:ext uri="{FF2B5EF4-FFF2-40B4-BE49-F238E27FC236}">
                <a16:creationId xmlns:a16="http://schemas.microsoft.com/office/drawing/2014/main" id="{96AAD5E0-8A12-8A72-96EE-B44DA3A8746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121150" y="3784600"/>
          <a:ext cx="2413000" cy="1092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ção" r:id="rId4" imgW="2412720" imgH="1091880" progId="Equation.3">
                  <p:embed/>
                </p:oleObj>
              </mc:Choice>
              <mc:Fallback>
                <p:oleObj name="Equação" r:id="rId4" imgW="2412720" imgH="1091880" progId="Equation.3">
                  <p:embed/>
                  <p:pic>
                    <p:nvPicPr>
                      <p:cNvPr id="14344" name="Object 8">
                        <a:extLst>
                          <a:ext uri="{FF2B5EF4-FFF2-40B4-BE49-F238E27FC236}">
                            <a16:creationId xmlns:a16="http://schemas.microsoft.com/office/drawing/2014/main" id="{96AAD5E0-8A12-8A72-96EE-B44DA3A8746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21150" y="3784600"/>
                        <a:ext cx="2413000" cy="1092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345" name="Text Box 9">
            <a:extLst>
              <a:ext uri="{FF2B5EF4-FFF2-40B4-BE49-F238E27FC236}">
                <a16:creationId xmlns:a16="http://schemas.microsoft.com/office/drawing/2014/main" id="{E6ABAA6E-4FF8-A6D5-2C7B-3FA093A36B2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71600" y="5486400"/>
            <a:ext cx="22098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/>
            <a:r>
              <a:rPr lang="pt-BR" altLang="pt-BR" sz="2800" b="1"/>
              <a:t>Então temos:</a:t>
            </a:r>
            <a:endParaRPr lang="pt-BR" altLang="pt-BR" sz="2800" b="1">
              <a:solidFill>
                <a:srgbClr val="0033CC"/>
              </a:solidFill>
            </a:endParaRPr>
          </a:p>
        </p:txBody>
      </p:sp>
      <p:sp>
        <p:nvSpPr>
          <p:cNvPr id="14347" name="Text Box 11">
            <a:extLst>
              <a:ext uri="{FF2B5EF4-FFF2-40B4-BE49-F238E27FC236}">
                <a16:creationId xmlns:a16="http://schemas.microsoft.com/office/drawing/2014/main" id="{E9430CB2-7C55-298C-E938-E534EB663C5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91200" y="5486400"/>
            <a:ext cx="6096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/>
            <a:r>
              <a:rPr lang="pt-BR" altLang="pt-BR" sz="2800" b="1"/>
              <a:t>e</a:t>
            </a:r>
            <a:endParaRPr lang="pt-BR" altLang="pt-BR" sz="2800" b="1">
              <a:solidFill>
                <a:srgbClr val="0033CC"/>
              </a:solidFill>
            </a:endParaRPr>
          </a:p>
        </p:txBody>
      </p:sp>
      <p:graphicFrame>
        <p:nvGraphicFramePr>
          <p:cNvPr id="14348" name="Object 12">
            <a:extLst>
              <a:ext uri="{FF2B5EF4-FFF2-40B4-BE49-F238E27FC236}">
                <a16:creationId xmlns:a16="http://schemas.microsoft.com/office/drawing/2014/main" id="{296DC990-4C30-28D4-09D5-FEC4AC1F736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197600" y="5473700"/>
          <a:ext cx="18161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ção" r:id="rId6" imgW="1815840" imgH="927000" progId="Equation.3">
                  <p:embed/>
                </p:oleObj>
              </mc:Choice>
              <mc:Fallback>
                <p:oleObj name="Equação" r:id="rId6" imgW="1815840" imgH="927000" progId="Equation.3">
                  <p:embed/>
                  <p:pic>
                    <p:nvPicPr>
                      <p:cNvPr id="14348" name="Object 12">
                        <a:extLst>
                          <a:ext uri="{FF2B5EF4-FFF2-40B4-BE49-F238E27FC236}">
                            <a16:creationId xmlns:a16="http://schemas.microsoft.com/office/drawing/2014/main" id="{296DC990-4C30-28D4-09D5-FEC4AC1F736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97600" y="5473700"/>
                        <a:ext cx="18161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9" name="Object 13">
            <a:extLst>
              <a:ext uri="{FF2B5EF4-FFF2-40B4-BE49-F238E27FC236}">
                <a16:creationId xmlns:a16="http://schemas.microsoft.com/office/drawing/2014/main" id="{FE831140-34D3-1491-1520-CE8DA52C261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848100" y="5549900"/>
          <a:ext cx="1803400" cy="850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ção" r:id="rId8" imgW="1803240" imgH="850680" progId="Equation.3">
                  <p:embed/>
                </p:oleObj>
              </mc:Choice>
              <mc:Fallback>
                <p:oleObj name="Equação" r:id="rId8" imgW="1803240" imgH="850680" progId="Equation.3">
                  <p:embed/>
                  <p:pic>
                    <p:nvPicPr>
                      <p:cNvPr id="14349" name="Object 13">
                        <a:extLst>
                          <a:ext uri="{FF2B5EF4-FFF2-40B4-BE49-F238E27FC236}">
                            <a16:creationId xmlns:a16="http://schemas.microsoft.com/office/drawing/2014/main" id="{FE831140-34D3-1491-1520-CE8DA52C261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48100" y="5549900"/>
                        <a:ext cx="1803400" cy="850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pull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43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43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3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3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43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43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43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43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43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43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5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34" dur="500"/>
                                        <p:tgtEl>
                                          <p:spTgt spid="143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39" dur="500"/>
                                        <p:tgtEl>
                                          <p:spTgt spid="143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16" presetClass="entr" presetSubtype="4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44" dur="500"/>
                                        <p:tgtEl>
                                          <p:spTgt spid="143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6" presetID="17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43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43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51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43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43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56" presetID="16" presetClass="entr" presetSubtype="4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58" dur="500"/>
                                        <p:tgtEl>
                                          <p:spTgt spid="143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60" presetID="17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143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143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40" grpId="0" autoUpdateAnimBg="0"/>
      <p:bldP spid="14341" grpId="0" autoUpdateAnimBg="0"/>
      <p:bldP spid="14342" grpId="0" autoUpdateAnimBg="0"/>
      <p:bldP spid="14343" grpId="0" autoUpdateAnimBg="0"/>
      <p:bldP spid="14345" grpId="0" autoUpdateAnimBg="0"/>
      <p:bldP spid="14347" grpId="0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71" name="AutoShape 11">
            <a:extLst>
              <a:ext uri="{FF2B5EF4-FFF2-40B4-BE49-F238E27FC236}">
                <a16:creationId xmlns:a16="http://schemas.microsoft.com/office/drawing/2014/main" id="{BC60DEFF-B832-04F1-B0DC-0E92CC1F99F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14600" y="3352800"/>
            <a:ext cx="4724400" cy="2819400"/>
          </a:xfrm>
          <a:prstGeom prst="bevel">
            <a:avLst>
              <a:gd name="adj" fmla="val 12500"/>
            </a:avLst>
          </a:prstGeom>
          <a:solidFill>
            <a:srgbClr val="E1F0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/>
          </a:p>
        </p:txBody>
      </p:sp>
      <p:sp>
        <p:nvSpPr>
          <p:cNvPr id="15364" name="Text Box 4">
            <a:extLst>
              <a:ext uri="{FF2B5EF4-FFF2-40B4-BE49-F238E27FC236}">
                <a16:creationId xmlns:a16="http://schemas.microsoft.com/office/drawing/2014/main" id="{4A9625AE-FA08-5975-38EE-1E3B4D1578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304800"/>
            <a:ext cx="67056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pt-BR" altLang="pt-BR" sz="3200">
                <a:latin typeface="Impact" panose="020B0806030902050204" pitchFamily="34" charset="0"/>
              </a:rPr>
              <a:t>Distância de Um Ponto a Uma Reta</a:t>
            </a:r>
          </a:p>
        </p:txBody>
      </p:sp>
      <p:sp>
        <p:nvSpPr>
          <p:cNvPr id="15365" name="Text Box 5">
            <a:extLst>
              <a:ext uri="{FF2B5EF4-FFF2-40B4-BE49-F238E27FC236}">
                <a16:creationId xmlns:a16="http://schemas.microsoft.com/office/drawing/2014/main" id="{7CC567D3-6C68-7031-3F44-507C2359F07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81125" y="1462088"/>
            <a:ext cx="6696075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pt-BR" altLang="pt-BR" sz="2800" b="1">
                <a:solidFill>
                  <a:srgbClr val="0033CC"/>
                </a:solidFill>
              </a:rPr>
              <a:t>Determinação de </a:t>
            </a:r>
            <a:r>
              <a:rPr lang="pt-BR" altLang="pt-BR" sz="2800" b="1" i="1">
                <a:solidFill>
                  <a:srgbClr val="0033CC"/>
                </a:solidFill>
              </a:rPr>
              <a:t>x</a:t>
            </a:r>
            <a:r>
              <a:rPr lang="pt-BR" altLang="pt-BR" sz="2800" b="1" i="1" baseline="-25000">
                <a:solidFill>
                  <a:srgbClr val="0033CC"/>
                </a:solidFill>
              </a:rPr>
              <a:t>P </a:t>
            </a:r>
            <a:r>
              <a:rPr lang="pt-BR" altLang="pt-BR" sz="2800" b="1" i="1">
                <a:solidFill>
                  <a:srgbClr val="0033CC"/>
                </a:solidFill>
              </a:rPr>
              <a:t>, y</a:t>
            </a:r>
            <a:r>
              <a:rPr lang="pt-BR" altLang="pt-BR" sz="2800" b="1" i="1" baseline="-25000">
                <a:solidFill>
                  <a:srgbClr val="0033CC"/>
                </a:solidFill>
              </a:rPr>
              <a:t>P</a:t>
            </a:r>
            <a:endParaRPr lang="pt-BR" altLang="pt-BR" sz="2800" b="1" i="1">
              <a:solidFill>
                <a:srgbClr val="0033CC"/>
              </a:solidFill>
            </a:endParaRPr>
          </a:p>
        </p:txBody>
      </p:sp>
      <p:sp>
        <p:nvSpPr>
          <p:cNvPr id="15366" name="Text Box 6">
            <a:extLst>
              <a:ext uri="{FF2B5EF4-FFF2-40B4-BE49-F238E27FC236}">
                <a16:creationId xmlns:a16="http://schemas.microsoft.com/office/drawing/2014/main" id="{A97E373A-37C2-858C-23DA-7A77D8C2212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67000" y="2667000"/>
            <a:ext cx="48006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/>
            <a:r>
              <a:rPr lang="pt-BR" altLang="pt-BR" sz="2800" b="1"/>
              <a:t>Logo:</a:t>
            </a:r>
            <a:endParaRPr lang="pt-BR" altLang="pt-BR" sz="2800" b="1">
              <a:solidFill>
                <a:srgbClr val="0033CC"/>
              </a:solidFill>
            </a:endParaRPr>
          </a:p>
        </p:txBody>
      </p:sp>
      <p:graphicFrame>
        <p:nvGraphicFramePr>
          <p:cNvPr id="15368" name="Object 8">
            <a:extLst>
              <a:ext uri="{FF2B5EF4-FFF2-40B4-BE49-F238E27FC236}">
                <a16:creationId xmlns:a16="http://schemas.microsoft.com/office/drawing/2014/main" id="{48A622F7-9D69-9FE3-1A25-060DD9A130D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149600" y="3886200"/>
          <a:ext cx="3327400" cy="170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ção" r:id="rId2" imgW="3327120" imgH="1701720" progId="Equation.3">
                  <p:embed/>
                </p:oleObj>
              </mc:Choice>
              <mc:Fallback>
                <p:oleObj name="Equação" r:id="rId2" imgW="3327120" imgH="1701720" progId="Equation.3">
                  <p:embed/>
                  <p:pic>
                    <p:nvPicPr>
                      <p:cNvPr id="15368" name="Object 8">
                        <a:extLst>
                          <a:ext uri="{FF2B5EF4-FFF2-40B4-BE49-F238E27FC236}">
                            <a16:creationId xmlns:a16="http://schemas.microsoft.com/office/drawing/2014/main" id="{48A622F7-9D69-9FE3-1A25-060DD9A130D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49600" y="3886200"/>
                        <a:ext cx="3327400" cy="170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pull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53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53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53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53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53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53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0" presetID="1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53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53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53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53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27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153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4" grpId="0" autoUpdateAnimBg="0"/>
      <p:bldP spid="15365" grpId="0" autoUpdateAnimBg="0"/>
      <p:bldP spid="15366" grpId="0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89" name="AutoShape 13">
            <a:extLst>
              <a:ext uri="{FF2B5EF4-FFF2-40B4-BE49-F238E27FC236}">
                <a16:creationId xmlns:a16="http://schemas.microsoft.com/office/drawing/2014/main" id="{82166858-B887-18DA-9F3D-9013B33DF5E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14800" y="3886200"/>
            <a:ext cx="4724400" cy="2819400"/>
          </a:xfrm>
          <a:prstGeom prst="bevel">
            <a:avLst>
              <a:gd name="adj" fmla="val 12500"/>
            </a:avLst>
          </a:prstGeom>
          <a:solidFill>
            <a:srgbClr val="E1F0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/>
          </a:p>
        </p:txBody>
      </p:sp>
      <p:sp>
        <p:nvSpPr>
          <p:cNvPr id="24579" name="Text Box 3">
            <a:extLst>
              <a:ext uri="{FF2B5EF4-FFF2-40B4-BE49-F238E27FC236}">
                <a16:creationId xmlns:a16="http://schemas.microsoft.com/office/drawing/2014/main" id="{E9467F7B-E635-11A5-E116-3C6CE782F36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304800"/>
            <a:ext cx="67056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pt-BR" altLang="pt-BR" sz="3200">
                <a:latin typeface="Impact" panose="020B0806030902050204" pitchFamily="34" charset="0"/>
              </a:rPr>
              <a:t>Distância de Um Ponto a Uma Reta</a:t>
            </a:r>
          </a:p>
        </p:txBody>
      </p:sp>
      <p:sp>
        <p:nvSpPr>
          <p:cNvPr id="24580" name="Text Box 4">
            <a:extLst>
              <a:ext uri="{FF2B5EF4-FFF2-40B4-BE49-F238E27FC236}">
                <a16:creationId xmlns:a16="http://schemas.microsoft.com/office/drawing/2014/main" id="{E52DF88B-CA8F-D7A9-F926-3EE6021EFD9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81125" y="1143000"/>
            <a:ext cx="669607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pt-BR" altLang="pt-BR" sz="2800" b="1">
                <a:solidFill>
                  <a:srgbClr val="0033CC"/>
                </a:solidFill>
              </a:rPr>
              <a:t>Determinação de</a:t>
            </a:r>
            <a:r>
              <a:rPr lang="pt-BR" altLang="pt-BR" sz="2800" b="1" i="1">
                <a:solidFill>
                  <a:srgbClr val="0033CC"/>
                </a:solidFill>
              </a:rPr>
              <a:t> x</a:t>
            </a:r>
            <a:r>
              <a:rPr lang="pt-BR" altLang="pt-BR" sz="2800" b="1" i="1" baseline="-25000">
                <a:solidFill>
                  <a:srgbClr val="0033CC"/>
                </a:solidFill>
              </a:rPr>
              <a:t>Q </a:t>
            </a:r>
            <a:r>
              <a:rPr lang="pt-BR" altLang="pt-BR" sz="2800" b="1" i="1">
                <a:solidFill>
                  <a:srgbClr val="0033CC"/>
                </a:solidFill>
              </a:rPr>
              <a:t>, y</a:t>
            </a:r>
            <a:r>
              <a:rPr lang="pt-BR" altLang="pt-BR" sz="2800" b="1" i="1" baseline="-25000">
                <a:solidFill>
                  <a:srgbClr val="0033CC"/>
                </a:solidFill>
              </a:rPr>
              <a:t>Q</a:t>
            </a:r>
            <a:r>
              <a:rPr lang="pt-BR" altLang="pt-BR" sz="2800" b="1" i="1">
                <a:solidFill>
                  <a:srgbClr val="0033CC"/>
                </a:solidFill>
              </a:rPr>
              <a:t> </a:t>
            </a:r>
          </a:p>
        </p:txBody>
      </p:sp>
      <p:sp>
        <p:nvSpPr>
          <p:cNvPr id="24581" name="Text Box 5">
            <a:extLst>
              <a:ext uri="{FF2B5EF4-FFF2-40B4-BE49-F238E27FC236}">
                <a16:creationId xmlns:a16="http://schemas.microsoft.com/office/drawing/2014/main" id="{B3229ACB-D4B0-08AE-63F9-DA5CA2D9C94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71600" y="5043488"/>
            <a:ext cx="41148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pt-BR" altLang="pt-BR" sz="2800" b="1"/>
              <a:t>Determinamos:</a:t>
            </a:r>
            <a:endParaRPr lang="pt-BR" altLang="pt-BR" sz="2800" b="1">
              <a:solidFill>
                <a:srgbClr val="0033CC"/>
              </a:solidFill>
            </a:endParaRPr>
          </a:p>
        </p:txBody>
      </p:sp>
      <p:graphicFrame>
        <p:nvGraphicFramePr>
          <p:cNvPr id="24582" name="Object 6">
            <a:extLst>
              <a:ext uri="{FF2B5EF4-FFF2-40B4-BE49-F238E27FC236}">
                <a16:creationId xmlns:a16="http://schemas.microsoft.com/office/drawing/2014/main" id="{75AE5382-B0CF-BA5A-4A48-7AEF0EA1C34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813300" y="4470400"/>
          <a:ext cx="3340100" cy="170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ção" r:id="rId2" imgW="3340080" imgH="1701720" progId="Equation.3">
                  <p:embed/>
                </p:oleObj>
              </mc:Choice>
              <mc:Fallback>
                <p:oleObj name="Equação" r:id="rId2" imgW="3340080" imgH="1701720" progId="Equation.3">
                  <p:embed/>
                  <p:pic>
                    <p:nvPicPr>
                      <p:cNvPr id="24582" name="Object 6">
                        <a:extLst>
                          <a:ext uri="{FF2B5EF4-FFF2-40B4-BE49-F238E27FC236}">
                            <a16:creationId xmlns:a16="http://schemas.microsoft.com/office/drawing/2014/main" id="{75AE5382-B0CF-BA5A-4A48-7AEF0EA1C34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13300" y="4470400"/>
                        <a:ext cx="3340100" cy="170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4590" name="Group 14">
            <a:extLst>
              <a:ext uri="{FF2B5EF4-FFF2-40B4-BE49-F238E27FC236}">
                <a16:creationId xmlns:a16="http://schemas.microsoft.com/office/drawing/2014/main" id="{4838ADCA-16AB-CDC7-DA00-88AD0E1E918E}"/>
              </a:ext>
            </a:extLst>
          </p:cNvPr>
          <p:cNvGrpSpPr>
            <a:grpSpLocks/>
          </p:cNvGrpSpPr>
          <p:nvPr/>
        </p:nvGrpSpPr>
        <p:grpSpPr bwMode="auto">
          <a:xfrm>
            <a:off x="1289050" y="2819400"/>
            <a:ext cx="7702550" cy="838200"/>
            <a:chOff x="812" y="1776"/>
            <a:chExt cx="4852" cy="528"/>
          </a:xfrm>
        </p:grpSpPr>
        <p:graphicFrame>
          <p:nvGraphicFramePr>
            <p:cNvPr id="24583" name="Object 7">
              <a:extLst>
                <a:ext uri="{FF2B5EF4-FFF2-40B4-BE49-F238E27FC236}">
                  <a16:creationId xmlns:a16="http://schemas.microsoft.com/office/drawing/2014/main" id="{43CA8946-75C7-F09F-EFCF-FC6AB9838A0F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812" y="1845"/>
            <a:ext cx="2904" cy="32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ção" r:id="rId4" imgW="4609800" imgH="520560" progId="Equation.3">
                    <p:embed/>
                  </p:oleObj>
                </mc:Choice>
                <mc:Fallback>
                  <p:oleObj name="Equação" r:id="rId4" imgW="4609800" imgH="520560" progId="Equation.3">
                    <p:embed/>
                    <p:pic>
                      <p:nvPicPr>
                        <p:cNvPr id="24583" name="Object 7">
                          <a:extLst>
                            <a:ext uri="{FF2B5EF4-FFF2-40B4-BE49-F238E27FC236}">
                              <a16:creationId xmlns:a16="http://schemas.microsoft.com/office/drawing/2014/main" id="{43CA8946-75C7-F09F-EFCF-FC6AB9838A0F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812" y="1845"/>
                          <a:ext cx="2904" cy="32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pSp>
          <p:nvGrpSpPr>
            <p:cNvPr id="24584" name="Group 8">
              <a:extLst>
                <a:ext uri="{FF2B5EF4-FFF2-40B4-BE49-F238E27FC236}">
                  <a16:creationId xmlns:a16="http://schemas.microsoft.com/office/drawing/2014/main" id="{850486E4-65B1-CD65-D8C6-004E398E094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792" y="1776"/>
              <a:ext cx="1872" cy="528"/>
              <a:chOff x="3792" y="3360"/>
              <a:chExt cx="1872" cy="528"/>
            </a:xfrm>
          </p:grpSpPr>
          <p:sp>
            <p:nvSpPr>
              <p:cNvPr id="24585" name="Text Box 9">
                <a:extLst>
                  <a:ext uri="{FF2B5EF4-FFF2-40B4-BE49-F238E27FC236}">
                    <a16:creationId xmlns:a16="http://schemas.microsoft.com/office/drawing/2014/main" id="{7A797C5D-61AA-5736-747C-5563A9181A3D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936" y="3360"/>
                <a:ext cx="1728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pt-BR" altLang="pt-BR" i="1">
                    <a:solidFill>
                      <a:srgbClr val="0033CC"/>
                    </a:solidFill>
                  </a:rPr>
                  <a:t>s: ax + by + c’ = 0</a:t>
                </a:r>
              </a:p>
            </p:txBody>
          </p:sp>
          <p:sp>
            <p:nvSpPr>
              <p:cNvPr id="24586" name="AutoShape 10">
                <a:extLst>
                  <a:ext uri="{FF2B5EF4-FFF2-40B4-BE49-F238E27FC236}">
                    <a16:creationId xmlns:a16="http://schemas.microsoft.com/office/drawing/2014/main" id="{81E95834-C612-287B-6190-679DA388441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792" y="3408"/>
                <a:ext cx="96" cy="480"/>
              </a:xfrm>
              <a:prstGeom prst="leftBrace">
                <a:avLst>
                  <a:gd name="adj1" fmla="val 41667"/>
                  <a:gd name="adj2" fmla="val 47620"/>
                </a:avLst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pt-BR"/>
              </a:p>
            </p:txBody>
          </p:sp>
          <p:sp>
            <p:nvSpPr>
              <p:cNvPr id="24587" name="Text Box 11">
                <a:extLst>
                  <a:ext uri="{FF2B5EF4-FFF2-40B4-BE49-F238E27FC236}">
                    <a16:creationId xmlns:a16="http://schemas.microsoft.com/office/drawing/2014/main" id="{6E21E6CC-D8BF-197D-9B0E-164D8F91495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936" y="3600"/>
                <a:ext cx="1728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pt-BR" altLang="pt-BR" i="1">
                    <a:solidFill>
                      <a:srgbClr val="FF00FF"/>
                    </a:solidFill>
                  </a:rPr>
                  <a:t>t: ay - bx = 0</a:t>
                </a:r>
              </a:p>
            </p:txBody>
          </p:sp>
        </p:grpSp>
      </p:grpSp>
      <p:sp>
        <p:nvSpPr>
          <p:cNvPr id="24588" name="Text Box 12">
            <a:extLst>
              <a:ext uri="{FF2B5EF4-FFF2-40B4-BE49-F238E27FC236}">
                <a16:creationId xmlns:a16="http://schemas.microsoft.com/office/drawing/2014/main" id="{D2ACE86D-A1F2-E53C-3E82-6A1D489928E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19200" y="1919288"/>
            <a:ext cx="68580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pt-BR" altLang="pt-BR" sz="2800" b="1"/>
              <a:t>De Modo Similar, a partir do sistema:</a:t>
            </a:r>
            <a:endParaRPr lang="pt-BR" altLang="pt-BR" sz="2800" b="1">
              <a:solidFill>
                <a:srgbClr val="0033CC"/>
              </a:solidFill>
            </a:endParaRPr>
          </a:p>
        </p:txBody>
      </p:sp>
    </p:spTree>
  </p:cSld>
  <p:clrMapOvr>
    <a:masterClrMapping/>
  </p:clrMapOvr>
  <p:transition>
    <p:pull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45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45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45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45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45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45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45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45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45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45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3" presetClass="entr" presetSubtype="28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2458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2458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6" presetID="23" presetClass="entr" presetSubtype="27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245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245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79" grpId="0" autoUpdateAnimBg="0"/>
      <p:bldP spid="24580" grpId="0" autoUpdateAnimBg="0"/>
      <p:bldP spid="24581" grpId="0" autoUpdateAnimBg="0"/>
      <p:bldP spid="24588" grpId="0" autoUpdateAnimBg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463" name="Group 7">
            <a:extLst>
              <a:ext uri="{FF2B5EF4-FFF2-40B4-BE49-F238E27FC236}">
                <a16:creationId xmlns:a16="http://schemas.microsoft.com/office/drawing/2014/main" id="{315B231D-F291-FC13-54B8-125AD7048863}"/>
              </a:ext>
            </a:extLst>
          </p:cNvPr>
          <p:cNvGrpSpPr>
            <a:grpSpLocks/>
          </p:cNvGrpSpPr>
          <p:nvPr/>
        </p:nvGrpSpPr>
        <p:grpSpPr bwMode="auto">
          <a:xfrm>
            <a:off x="5229225" y="1800225"/>
            <a:ext cx="3762375" cy="2162175"/>
            <a:chOff x="768" y="798"/>
            <a:chExt cx="2370" cy="1362"/>
          </a:xfrm>
        </p:grpSpPr>
        <p:pic>
          <p:nvPicPr>
            <p:cNvPr id="19464" name="Picture 8">
              <a:extLst>
                <a:ext uri="{FF2B5EF4-FFF2-40B4-BE49-F238E27FC236}">
                  <a16:creationId xmlns:a16="http://schemas.microsoft.com/office/drawing/2014/main" id="{A1476E9D-4E19-5F78-59D4-99B0B38541F2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68" y="798"/>
              <a:ext cx="2370" cy="136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19465" name="Picture 9">
              <a:extLst>
                <a:ext uri="{FF2B5EF4-FFF2-40B4-BE49-F238E27FC236}">
                  <a16:creationId xmlns:a16="http://schemas.microsoft.com/office/drawing/2014/main" id="{F23D94F5-EEDA-1065-7842-CAFB0EF98389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064" y="870"/>
              <a:ext cx="78" cy="9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19466" name="Picture 10">
              <a:extLst>
                <a:ext uri="{FF2B5EF4-FFF2-40B4-BE49-F238E27FC236}">
                  <a16:creationId xmlns:a16="http://schemas.microsoft.com/office/drawing/2014/main" id="{CDDF0E47-1A4A-E233-4F70-7F540FB05647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584" y="1482"/>
              <a:ext cx="84" cy="10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  <p:sp>
        <p:nvSpPr>
          <p:cNvPr id="19467" name="Text Box 11">
            <a:extLst>
              <a:ext uri="{FF2B5EF4-FFF2-40B4-BE49-F238E27FC236}">
                <a16:creationId xmlns:a16="http://schemas.microsoft.com/office/drawing/2014/main" id="{B41AFA1B-CD61-7665-E94A-EC70D320BCA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304800"/>
            <a:ext cx="67056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pt-BR" altLang="pt-BR" sz="3200">
                <a:latin typeface="Impact" panose="020B0806030902050204" pitchFamily="34" charset="0"/>
              </a:rPr>
              <a:t>Distância de Um Ponto a Uma Reta</a:t>
            </a:r>
          </a:p>
        </p:txBody>
      </p:sp>
      <p:sp>
        <p:nvSpPr>
          <p:cNvPr id="19468" name="Text Box 12">
            <a:extLst>
              <a:ext uri="{FF2B5EF4-FFF2-40B4-BE49-F238E27FC236}">
                <a16:creationId xmlns:a16="http://schemas.microsoft.com/office/drawing/2014/main" id="{4F53A877-2727-F8CD-8EF9-D46EB41D66D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33525" y="1143000"/>
            <a:ext cx="669607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pt-BR" altLang="pt-BR" sz="2800" b="1">
                <a:solidFill>
                  <a:srgbClr val="0033CC"/>
                </a:solidFill>
              </a:rPr>
              <a:t>Determinação da distância entre P e Q</a:t>
            </a:r>
            <a:r>
              <a:rPr lang="pt-BR" altLang="pt-BR" sz="2800" b="1" i="1">
                <a:solidFill>
                  <a:srgbClr val="0033CC"/>
                </a:solidFill>
              </a:rPr>
              <a:t> </a:t>
            </a:r>
          </a:p>
        </p:txBody>
      </p:sp>
      <p:graphicFrame>
        <p:nvGraphicFramePr>
          <p:cNvPr id="19469" name="Object 13">
            <a:extLst>
              <a:ext uri="{FF2B5EF4-FFF2-40B4-BE49-F238E27FC236}">
                <a16:creationId xmlns:a16="http://schemas.microsoft.com/office/drawing/2014/main" id="{C00F0D46-DBE7-FA43-B532-3BF3288DC90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054100" y="2209800"/>
          <a:ext cx="4051300" cy="1066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ção" r:id="rId5" imgW="4051080" imgH="1066680" progId="Equation.3">
                  <p:embed/>
                </p:oleObj>
              </mc:Choice>
              <mc:Fallback>
                <p:oleObj name="Equação" r:id="rId5" imgW="4051080" imgH="1066680" progId="Equation.3">
                  <p:embed/>
                  <p:pic>
                    <p:nvPicPr>
                      <p:cNvPr id="19469" name="Object 13">
                        <a:extLst>
                          <a:ext uri="{FF2B5EF4-FFF2-40B4-BE49-F238E27FC236}">
                            <a16:creationId xmlns:a16="http://schemas.microsoft.com/office/drawing/2014/main" id="{C00F0D46-DBE7-FA43-B532-3BF3288DC90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54100" y="2209800"/>
                        <a:ext cx="4051300" cy="1066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470" name="Text Box 14">
            <a:extLst>
              <a:ext uri="{FF2B5EF4-FFF2-40B4-BE49-F238E27FC236}">
                <a16:creationId xmlns:a16="http://schemas.microsoft.com/office/drawing/2014/main" id="{B70A96A3-B6DA-7CA8-C7CC-E1712BD21F0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4038600"/>
            <a:ext cx="6696075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pt-BR" altLang="pt-BR" sz="2800" b="1"/>
              <a:t>Substituindo os valores encontrados para</a:t>
            </a:r>
            <a:r>
              <a:rPr lang="pt-BR" altLang="pt-BR" sz="2800" b="1" i="1">
                <a:solidFill>
                  <a:srgbClr val="0033CC"/>
                </a:solidFill>
              </a:rPr>
              <a:t> x</a:t>
            </a:r>
            <a:r>
              <a:rPr lang="pt-BR" altLang="pt-BR" sz="2800" b="1" i="1" baseline="-25000">
                <a:solidFill>
                  <a:srgbClr val="0033CC"/>
                </a:solidFill>
              </a:rPr>
              <a:t>P  </a:t>
            </a:r>
            <a:r>
              <a:rPr lang="pt-BR" altLang="pt-BR" sz="2800" b="1" i="1">
                <a:solidFill>
                  <a:srgbClr val="0033CC"/>
                </a:solidFill>
              </a:rPr>
              <a:t>, y</a:t>
            </a:r>
            <a:r>
              <a:rPr lang="pt-BR" altLang="pt-BR" sz="2800" b="1" i="1" baseline="-25000">
                <a:solidFill>
                  <a:srgbClr val="0033CC"/>
                </a:solidFill>
              </a:rPr>
              <a:t>P </a:t>
            </a:r>
            <a:r>
              <a:rPr lang="pt-BR" altLang="pt-BR" sz="2800" b="1" i="1">
                <a:solidFill>
                  <a:srgbClr val="0033CC"/>
                </a:solidFill>
              </a:rPr>
              <a:t>, x</a:t>
            </a:r>
            <a:r>
              <a:rPr lang="pt-BR" altLang="pt-BR" sz="2800" b="1" i="1" baseline="-25000">
                <a:solidFill>
                  <a:srgbClr val="0033CC"/>
                </a:solidFill>
              </a:rPr>
              <a:t>Q  </a:t>
            </a:r>
            <a:r>
              <a:rPr lang="pt-BR" altLang="pt-BR" sz="2800" b="1" i="1">
                <a:solidFill>
                  <a:srgbClr val="0033CC"/>
                </a:solidFill>
              </a:rPr>
              <a:t>, y</a:t>
            </a:r>
            <a:r>
              <a:rPr lang="pt-BR" altLang="pt-BR" sz="2800" b="1" i="1" baseline="-25000">
                <a:solidFill>
                  <a:srgbClr val="0033CC"/>
                </a:solidFill>
              </a:rPr>
              <a:t>Q</a:t>
            </a:r>
            <a:r>
              <a:rPr lang="pt-BR" altLang="pt-BR" sz="2800" b="1" i="1">
                <a:solidFill>
                  <a:srgbClr val="0033CC"/>
                </a:solidFill>
              </a:rPr>
              <a:t>  </a:t>
            </a:r>
            <a:r>
              <a:rPr lang="pt-BR" altLang="pt-BR" sz="2800" b="1"/>
              <a:t>temos:</a:t>
            </a:r>
            <a:endParaRPr lang="pt-BR" altLang="pt-BR" sz="2800" b="1" i="1">
              <a:solidFill>
                <a:srgbClr val="0033CC"/>
              </a:solidFill>
            </a:endParaRPr>
          </a:p>
        </p:txBody>
      </p:sp>
      <p:graphicFrame>
        <p:nvGraphicFramePr>
          <p:cNvPr id="19471" name="Object 15">
            <a:extLst>
              <a:ext uri="{FF2B5EF4-FFF2-40B4-BE49-F238E27FC236}">
                <a16:creationId xmlns:a16="http://schemas.microsoft.com/office/drawing/2014/main" id="{CF4334A6-B495-6A32-4450-87C993E6D71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912813" y="5054600"/>
          <a:ext cx="7799387" cy="157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ção" r:id="rId7" imgW="7797600" imgH="1574640" progId="Equation.3">
                  <p:embed/>
                </p:oleObj>
              </mc:Choice>
              <mc:Fallback>
                <p:oleObj name="Equação" r:id="rId7" imgW="7797600" imgH="1574640" progId="Equation.3">
                  <p:embed/>
                  <p:pic>
                    <p:nvPicPr>
                      <p:cNvPr id="19471" name="Object 15">
                        <a:extLst>
                          <a:ext uri="{FF2B5EF4-FFF2-40B4-BE49-F238E27FC236}">
                            <a16:creationId xmlns:a16="http://schemas.microsoft.com/office/drawing/2014/main" id="{CF4334A6-B495-6A32-4450-87C993E6D71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2813" y="5054600"/>
                        <a:ext cx="7799387" cy="157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pull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94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94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94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94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94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94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3" presetClass="entr" presetSubtype="52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94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94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94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94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94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94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3" presetClass="entr" presetSubtype="52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94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94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94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94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67" grpId="0" autoUpdateAnimBg="0"/>
      <p:bldP spid="19468" grpId="0" autoUpdateAnimBg="0"/>
      <p:bldP spid="19470" grpId="0" autoUpdateAnimBg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484" name="Object 4">
            <a:extLst>
              <a:ext uri="{FF2B5EF4-FFF2-40B4-BE49-F238E27FC236}">
                <a16:creationId xmlns:a16="http://schemas.microsoft.com/office/drawing/2014/main" id="{7D64223B-C176-C050-B0C2-ACEE270E18E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344613" y="1803400"/>
          <a:ext cx="6935787" cy="1371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ção" r:id="rId2" imgW="6933960" imgH="1371600" progId="Equation.3">
                  <p:embed/>
                </p:oleObj>
              </mc:Choice>
              <mc:Fallback>
                <p:oleObj name="Equação" r:id="rId2" imgW="6933960" imgH="1371600" progId="Equation.3">
                  <p:embed/>
                  <p:pic>
                    <p:nvPicPr>
                      <p:cNvPr id="20484" name="Object 4">
                        <a:extLst>
                          <a:ext uri="{FF2B5EF4-FFF2-40B4-BE49-F238E27FC236}">
                            <a16:creationId xmlns:a16="http://schemas.microsoft.com/office/drawing/2014/main" id="{7D64223B-C176-C050-B0C2-ACEE270E18E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44613" y="1803400"/>
                        <a:ext cx="6935787" cy="1371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485" name="Text Box 5">
            <a:extLst>
              <a:ext uri="{FF2B5EF4-FFF2-40B4-BE49-F238E27FC236}">
                <a16:creationId xmlns:a16="http://schemas.microsoft.com/office/drawing/2014/main" id="{365B3740-0269-CD42-DBE7-9ABC6E59B70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304800"/>
            <a:ext cx="67056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pt-BR" altLang="pt-BR" sz="3200">
                <a:latin typeface="Impact" panose="020B0806030902050204" pitchFamily="34" charset="0"/>
              </a:rPr>
              <a:t>Distância de Um Ponto a Uma Reta</a:t>
            </a:r>
          </a:p>
        </p:txBody>
      </p:sp>
      <p:sp>
        <p:nvSpPr>
          <p:cNvPr id="20486" name="Text Box 6">
            <a:extLst>
              <a:ext uri="{FF2B5EF4-FFF2-40B4-BE49-F238E27FC236}">
                <a16:creationId xmlns:a16="http://schemas.microsoft.com/office/drawing/2014/main" id="{4E3A8113-57CB-5B45-AA45-2868CCA783D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33525" y="1143000"/>
            <a:ext cx="669607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pt-BR" altLang="pt-BR" sz="2800" b="1">
                <a:solidFill>
                  <a:srgbClr val="0033CC"/>
                </a:solidFill>
              </a:rPr>
              <a:t>Determinação da distância entre P e Q</a:t>
            </a:r>
            <a:r>
              <a:rPr lang="pt-BR" altLang="pt-BR" sz="2800" b="1" i="1">
                <a:solidFill>
                  <a:srgbClr val="0033CC"/>
                </a:solidFill>
              </a:rPr>
              <a:t> </a:t>
            </a:r>
          </a:p>
        </p:txBody>
      </p:sp>
      <p:graphicFrame>
        <p:nvGraphicFramePr>
          <p:cNvPr id="20487" name="Object 7">
            <a:extLst>
              <a:ext uri="{FF2B5EF4-FFF2-40B4-BE49-F238E27FC236}">
                <a16:creationId xmlns:a16="http://schemas.microsoft.com/office/drawing/2014/main" id="{ACB54CB6-953C-1C62-2312-13C8A0DAE1C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882650" y="3225800"/>
          <a:ext cx="4038600" cy="1320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ção" r:id="rId4" imgW="4038480" imgH="1320480" progId="Equation.3">
                  <p:embed/>
                </p:oleObj>
              </mc:Choice>
              <mc:Fallback>
                <p:oleObj name="Equação" r:id="rId4" imgW="4038480" imgH="1320480" progId="Equation.3">
                  <p:embed/>
                  <p:pic>
                    <p:nvPicPr>
                      <p:cNvPr id="20487" name="Object 7">
                        <a:extLst>
                          <a:ext uri="{FF2B5EF4-FFF2-40B4-BE49-F238E27FC236}">
                            <a16:creationId xmlns:a16="http://schemas.microsoft.com/office/drawing/2014/main" id="{ACB54CB6-953C-1C62-2312-13C8A0DAE1C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82650" y="3225800"/>
                        <a:ext cx="4038600" cy="1320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488" name="Object 8">
            <a:extLst>
              <a:ext uri="{FF2B5EF4-FFF2-40B4-BE49-F238E27FC236}">
                <a16:creationId xmlns:a16="http://schemas.microsoft.com/office/drawing/2014/main" id="{0C40F36B-E151-628C-C7B4-BFB3709733F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679950" y="3200400"/>
          <a:ext cx="4216400" cy="1320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ção" r:id="rId6" imgW="4216320" imgH="1320480" progId="Equation.3">
                  <p:embed/>
                </p:oleObj>
              </mc:Choice>
              <mc:Fallback>
                <p:oleObj name="Equação" r:id="rId6" imgW="4216320" imgH="1320480" progId="Equation.3">
                  <p:embed/>
                  <p:pic>
                    <p:nvPicPr>
                      <p:cNvPr id="20488" name="Object 8">
                        <a:extLst>
                          <a:ext uri="{FF2B5EF4-FFF2-40B4-BE49-F238E27FC236}">
                            <a16:creationId xmlns:a16="http://schemas.microsoft.com/office/drawing/2014/main" id="{0C40F36B-E151-628C-C7B4-BFB3709733F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79950" y="3200400"/>
                        <a:ext cx="4216400" cy="1320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490" name="Object 10">
            <a:extLst>
              <a:ext uri="{FF2B5EF4-FFF2-40B4-BE49-F238E27FC236}">
                <a16:creationId xmlns:a16="http://schemas.microsoft.com/office/drawing/2014/main" id="{B2E8BEBB-894B-665A-56EE-B4E8A891FA0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441450" y="4686300"/>
          <a:ext cx="3416300" cy="186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ção" r:id="rId8" imgW="3416040" imgH="1866600" progId="Equation.3">
                  <p:embed/>
                </p:oleObj>
              </mc:Choice>
              <mc:Fallback>
                <p:oleObj name="Equação" r:id="rId8" imgW="3416040" imgH="1866600" progId="Equation.3">
                  <p:embed/>
                  <p:pic>
                    <p:nvPicPr>
                      <p:cNvPr id="20490" name="Object 10">
                        <a:extLst>
                          <a:ext uri="{FF2B5EF4-FFF2-40B4-BE49-F238E27FC236}">
                            <a16:creationId xmlns:a16="http://schemas.microsoft.com/office/drawing/2014/main" id="{B2E8BEBB-894B-665A-56EE-B4E8A891FA0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1450" y="4686300"/>
                        <a:ext cx="3416300" cy="1866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491" name="Object 11">
            <a:extLst>
              <a:ext uri="{FF2B5EF4-FFF2-40B4-BE49-F238E27FC236}">
                <a16:creationId xmlns:a16="http://schemas.microsoft.com/office/drawing/2014/main" id="{434BF5D2-B6C1-2801-E858-55552D4C06C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486400" y="5029200"/>
          <a:ext cx="1905000" cy="1028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ção" r:id="rId10" imgW="1904760" imgH="1028520" progId="Equation.3">
                  <p:embed/>
                </p:oleObj>
              </mc:Choice>
              <mc:Fallback>
                <p:oleObj name="Equação" r:id="rId10" imgW="1904760" imgH="1028520" progId="Equation.3">
                  <p:embed/>
                  <p:pic>
                    <p:nvPicPr>
                      <p:cNvPr id="20491" name="Object 11">
                        <a:extLst>
                          <a:ext uri="{FF2B5EF4-FFF2-40B4-BE49-F238E27FC236}">
                            <a16:creationId xmlns:a16="http://schemas.microsoft.com/office/drawing/2014/main" id="{434BF5D2-B6C1-2801-E858-55552D4C06C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6400" y="5029200"/>
                        <a:ext cx="1905000" cy="1028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492" name="Rectangle 12">
            <a:extLst>
              <a:ext uri="{FF2B5EF4-FFF2-40B4-BE49-F238E27FC236}">
                <a16:creationId xmlns:a16="http://schemas.microsoft.com/office/drawing/2014/main" id="{0EDDD0A7-13F7-666B-4853-C65EAA30540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57800" y="4800600"/>
            <a:ext cx="2362200" cy="1524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/>
          </a:p>
        </p:txBody>
      </p:sp>
    </p:spTree>
  </p:cSld>
  <p:clrMapOvr>
    <a:masterClrMapping/>
  </p:clrMapOvr>
  <p:transition>
    <p:pull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048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048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04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04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3" presetClass="entr" presetSubtype="52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04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04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04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04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3" presetClass="entr" presetSubtype="52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048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2048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04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04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23" presetClass="entr" presetSubtype="52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204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204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204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204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3" presetClass="entr" presetSubtype="52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204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204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204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204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04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204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3" presetID="23" presetClass="entr" presetSubtype="52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2049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2049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204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204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5" grpId="0" autoUpdateAnimBg="0"/>
      <p:bldP spid="20486" grpId="0" autoUpdateAnimBg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6" name="Text Box 4">
            <a:extLst>
              <a:ext uri="{FF2B5EF4-FFF2-40B4-BE49-F238E27FC236}">
                <a16:creationId xmlns:a16="http://schemas.microsoft.com/office/drawing/2014/main" id="{B1BB7E00-184D-4AE9-D55D-D569082C0AA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304800"/>
            <a:ext cx="67056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pt-BR" altLang="pt-BR" sz="3200">
                <a:latin typeface="Impact" panose="020B0806030902050204" pitchFamily="34" charset="0"/>
              </a:rPr>
              <a:t>Distância de Um Ponto a Uma Reta</a:t>
            </a:r>
          </a:p>
        </p:txBody>
      </p:sp>
      <p:sp>
        <p:nvSpPr>
          <p:cNvPr id="23557" name="Text Box 5">
            <a:extLst>
              <a:ext uri="{FF2B5EF4-FFF2-40B4-BE49-F238E27FC236}">
                <a16:creationId xmlns:a16="http://schemas.microsoft.com/office/drawing/2014/main" id="{F3DD481A-FD0B-66EB-37C8-081474D974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33525" y="1143000"/>
            <a:ext cx="669607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pt-BR" altLang="pt-BR" sz="2800" b="1">
                <a:solidFill>
                  <a:srgbClr val="0033CC"/>
                </a:solidFill>
              </a:rPr>
              <a:t>Determinação da distância entre P e Q</a:t>
            </a:r>
            <a:r>
              <a:rPr lang="pt-BR" altLang="pt-BR" sz="2800" b="1" i="1">
                <a:solidFill>
                  <a:srgbClr val="0033CC"/>
                </a:solidFill>
              </a:rPr>
              <a:t> </a:t>
            </a:r>
          </a:p>
        </p:txBody>
      </p:sp>
      <p:graphicFrame>
        <p:nvGraphicFramePr>
          <p:cNvPr id="23558" name="Object 6">
            <a:extLst>
              <a:ext uri="{FF2B5EF4-FFF2-40B4-BE49-F238E27FC236}">
                <a16:creationId xmlns:a16="http://schemas.microsoft.com/office/drawing/2014/main" id="{15375365-E63E-D79C-4E44-F63F6211D11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743200" y="2057400"/>
          <a:ext cx="1905000" cy="1028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ção" r:id="rId2" imgW="1904760" imgH="1028520" progId="Equation.3">
                  <p:embed/>
                </p:oleObj>
              </mc:Choice>
              <mc:Fallback>
                <p:oleObj name="Equação" r:id="rId2" imgW="1904760" imgH="1028520" progId="Equation.3">
                  <p:embed/>
                  <p:pic>
                    <p:nvPicPr>
                      <p:cNvPr id="23558" name="Object 6">
                        <a:extLst>
                          <a:ext uri="{FF2B5EF4-FFF2-40B4-BE49-F238E27FC236}">
                            <a16:creationId xmlns:a16="http://schemas.microsoft.com/office/drawing/2014/main" id="{15375365-E63E-D79C-4E44-F63F6211D11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3200" y="2057400"/>
                        <a:ext cx="1905000" cy="1028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61" name="Object 9">
            <a:extLst>
              <a:ext uri="{FF2B5EF4-FFF2-40B4-BE49-F238E27FC236}">
                <a16:creationId xmlns:a16="http://schemas.microsoft.com/office/drawing/2014/main" id="{4140BE85-CE56-3B38-8280-9EE1EB6EDDF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800600" y="2057400"/>
          <a:ext cx="2374900" cy="1104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ção" r:id="rId4" imgW="2374560" imgH="1104840" progId="Equation.3">
                  <p:embed/>
                </p:oleObj>
              </mc:Choice>
              <mc:Fallback>
                <p:oleObj name="Equação" r:id="rId4" imgW="2374560" imgH="1104840" progId="Equation.3">
                  <p:embed/>
                  <p:pic>
                    <p:nvPicPr>
                      <p:cNvPr id="23561" name="Object 9">
                        <a:extLst>
                          <a:ext uri="{FF2B5EF4-FFF2-40B4-BE49-F238E27FC236}">
                            <a16:creationId xmlns:a16="http://schemas.microsoft.com/office/drawing/2014/main" id="{4140BE85-CE56-3B38-8280-9EE1EB6EDDF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00600" y="2057400"/>
                        <a:ext cx="2374900" cy="1104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562" name="Text Box 10">
            <a:extLst>
              <a:ext uri="{FF2B5EF4-FFF2-40B4-BE49-F238E27FC236}">
                <a16:creationId xmlns:a16="http://schemas.microsoft.com/office/drawing/2014/main" id="{7BC4BDB0-52BD-CCC8-9F2F-2A05936054D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81200" y="3519488"/>
            <a:ext cx="26670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pt-BR" altLang="pt-BR" sz="2800" b="1"/>
              <a:t>Onde:</a:t>
            </a:r>
            <a:endParaRPr lang="pt-BR" altLang="pt-BR"/>
          </a:p>
        </p:txBody>
      </p:sp>
      <p:graphicFrame>
        <p:nvGraphicFramePr>
          <p:cNvPr id="23563" name="Object 11">
            <a:extLst>
              <a:ext uri="{FF2B5EF4-FFF2-40B4-BE49-F238E27FC236}">
                <a16:creationId xmlns:a16="http://schemas.microsoft.com/office/drawing/2014/main" id="{11DC422A-FA52-BB3E-1F85-E23A7488880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130550" y="3422650"/>
          <a:ext cx="2197100" cy="660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ção" r:id="rId6" imgW="2197080" imgH="660240" progId="Equation.3">
                  <p:embed/>
                </p:oleObj>
              </mc:Choice>
              <mc:Fallback>
                <p:oleObj name="Equação" r:id="rId6" imgW="2197080" imgH="660240" progId="Equation.3">
                  <p:embed/>
                  <p:pic>
                    <p:nvPicPr>
                      <p:cNvPr id="23563" name="Object 11">
                        <a:extLst>
                          <a:ext uri="{FF2B5EF4-FFF2-40B4-BE49-F238E27FC236}">
                            <a16:creationId xmlns:a16="http://schemas.microsoft.com/office/drawing/2014/main" id="{11DC422A-FA52-BB3E-1F85-E23A7488880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30550" y="3422650"/>
                        <a:ext cx="2197100" cy="660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564" name="Text Box 12">
            <a:extLst>
              <a:ext uri="{FF2B5EF4-FFF2-40B4-BE49-F238E27FC236}">
                <a16:creationId xmlns:a16="http://schemas.microsoft.com/office/drawing/2014/main" id="{4A7A5FDF-C781-F5D1-ED98-30F85195DF1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57400" y="4433888"/>
            <a:ext cx="15240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pt-BR" altLang="pt-BR" sz="2800" b="1"/>
              <a:t>Logo:</a:t>
            </a:r>
            <a:endParaRPr lang="pt-BR" altLang="pt-BR"/>
          </a:p>
        </p:txBody>
      </p:sp>
      <p:graphicFrame>
        <p:nvGraphicFramePr>
          <p:cNvPr id="23565" name="Object 13">
            <a:extLst>
              <a:ext uri="{FF2B5EF4-FFF2-40B4-BE49-F238E27FC236}">
                <a16:creationId xmlns:a16="http://schemas.microsoft.com/office/drawing/2014/main" id="{0DED24EC-CD0E-BC85-EC4C-30845383CC7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581400" y="4838700"/>
          <a:ext cx="2324100" cy="1181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ção" r:id="rId8" imgW="2323800" imgH="1180800" progId="Equation.3">
                  <p:embed/>
                </p:oleObj>
              </mc:Choice>
              <mc:Fallback>
                <p:oleObj name="Equação" r:id="rId8" imgW="2323800" imgH="1180800" progId="Equation.3">
                  <p:embed/>
                  <p:pic>
                    <p:nvPicPr>
                      <p:cNvPr id="23565" name="Object 13">
                        <a:extLst>
                          <a:ext uri="{FF2B5EF4-FFF2-40B4-BE49-F238E27FC236}">
                            <a16:creationId xmlns:a16="http://schemas.microsoft.com/office/drawing/2014/main" id="{0DED24EC-CD0E-BC85-EC4C-30845383CC7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81400" y="4838700"/>
                        <a:ext cx="2324100" cy="1181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566" name="Rectangle 14">
            <a:extLst>
              <a:ext uri="{FF2B5EF4-FFF2-40B4-BE49-F238E27FC236}">
                <a16:creationId xmlns:a16="http://schemas.microsoft.com/office/drawing/2014/main" id="{CF0C6A11-E736-7DB3-4E49-81F86B91901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52800" y="4648200"/>
            <a:ext cx="2667000" cy="1600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/>
          </a:p>
        </p:txBody>
      </p:sp>
    </p:spTree>
  </p:cSld>
  <p:clrMapOvr>
    <a:masterClrMapping/>
  </p:clrMapOvr>
  <p:transition>
    <p:pull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35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35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35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35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3" presetClass="entr" presetSubtype="52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35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35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35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35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35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35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35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35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35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35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35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35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35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35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2" presetID="23" presetClass="entr" presetSubtype="52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235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235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235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235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6" grpId="0" autoUpdateAnimBg="0"/>
      <p:bldP spid="23557" grpId="0" autoUpdateAnimBg="0"/>
      <p:bldP spid="23562" grpId="0" autoUpdateAnimBg="0"/>
      <p:bldP spid="23564" grpId="0" autoUpdateAnimBg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7" name="Text Box 3">
            <a:extLst>
              <a:ext uri="{FF2B5EF4-FFF2-40B4-BE49-F238E27FC236}">
                <a16:creationId xmlns:a16="http://schemas.microsoft.com/office/drawing/2014/main" id="{BB1613A2-2F6D-3848-B577-684A3E2328D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304800"/>
            <a:ext cx="67056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pt-BR" altLang="pt-BR" sz="3200">
                <a:latin typeface="Impact" panose="020B0806030902050204" pitchFamily="34" charset="0"/>
              </a:rPr>
              <a:t>Distância de Um Ponto a Uma Reta</a:t>
            </a:r>
          </a:p>
        </p:txBody>
      </p:sp>
      <p:sp>
        <p:nvSpPr>
          <p:cNvPr id="21508" name="Text Box 4">
            <a:extLst>
              <a:ext uri="{FF2B5EF4-FFF2-40B4-BE49-F238E27FC236}">
                <a16:creationId xmlns:a16="http://schemas.microsoft.com/office/drawing/2014/main" id="{CC8129D3-8AAD-4AC1-825E-C968FD84501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33525" y="1143000"/>
            <a:ext cx="669607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pt-BR" altLang="pt-BR" sz="2800" b="1">
                <a:solidFill>
                  <a:srgbClr val="0033CC"/>
                </a:solidFill>
              </a:rPr>
              <a:t>Determinação da distância entre </a:t>
            </a:r>
            <a:r>
              <a:rPr lang="pt-BR" altLang="pt-BR" sz="2800" b="1" i="1">
                <a:solidFill>
                  <a:srgbClr val="0033CC"/>
                </a:solidFill>
              </a:rPr>
              <a:t>T</a:t>
            </a:r>
            <a:r>
              <a:rPr lang="pt-BR" altLang="pt-BR" sz="2800" b="1">
                <a:solidFill>
                  <a:srgbClr val="0033CC"/>
                </a:solidFill>
              </a:rPr>
              <a:t> e </a:t>
            </a:r>
            <a:r>
              <a:rPr lang="pt-BR" altLang="pt-BR" sz="2800" b="1" i="1">
                <a:solidFill>
                  <a:srgbClr val="FF5050"/>
                </a:solidFill>
              </a:rPr>
              <a:t>r</a:t>
            </a:r>
            <a:r>
              <a:rPr lang="pt-BR" altLang="pt-BR" sz="2800" b="1">
                <a:solidFill>
                  <a:srgbClr val="0033CC"/>
                </a:solidFill>
              </a:rPr>
              <a:t>.</a:t>
            </a:r>
            <a:r>
              <a:rPr lang="pt-BR" altLang="pt-BR" sz="2800" b="1" i="1">
                <a:solidFill>
                  <a:srgbClr val="0033CC"/>
                </a:solidFill>
              </a:rPr>
              <a:t> </a:t>
            </a:r>
          </a:p>
        </p:txBody>
      </p:sp>
      <p:grpSp>
        <p:nvGrpSpPr>
          <p:cNvPr id="21509" name="Group 5">
            <a:extLst>
              <a:ext uri="{FF2B5EF4-FFF2-40B4-BE49-F238E27FC236}">
                <a16:creationId xmlns:a16="http://schemas.microsoft.com/office/drawing/2014/main" id="{8D903D8A-F55A-04B9-211B-E51562FBFBCD}"/>
              </a:ext>
            </a:extLst>
          </p:cNvPr>
          <p:cNvGrpSpPr>
            <a:grpSpLocks/>
          </p:cNvGrpSpPr>
          <p:nvPr/>
        </p:nvGrpSpPr>
        <p:grpSpPr bwMode="auto">
          <a:xfrm>
            <a:off x="1219200" y="1800225"/>
            <a:ext cx="3762375" cy="2162175"/>
            <a:chOff x="768" y="798"/>
            <a:chExt cx="2370" cy="1362"/>
          </a:xfrm>
        </p:grpSpPr>
        <p:pic>
          <p:nvPicPr>
            <p:cNvPr id="21510" name="Picture 6">
              <a:extLst>
                <a:ext uri="{FF2B5EF4-FFF2-40B4-BE49-F238E27FC236}">
                  <a16:creationId xmlns:a16="http://schemas.microsoft.com/office/drawing/2014/main" id="{83A3E759-F62A-CB95-93EB-92260F3FBFF5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68" y="798"/>
              <a:ext cx="2370" cy="136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21511" name="Picture 7">
              <a:extLst>
                <a:ext uri="{FF2B5EF4-FFF2-40B4-BE49-F238E27FC236}">
                  <a16:creationId xmlns:a16="http://schemas.microsoft.com/office/drawing/2014/main" id="{B0FBD39D-2D44-3EF5-8D42-21636C463983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064" y="870"/>
              <a:ext cx="78" cy="9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21512" name="Picture 8">
              <a:extLst>
                <a:ext uri="{FF2B5EF4-FFF2-40B4-BE49-F238E27FC236}">
                  <a16:creationId xmlns:a16="http://schemas.microsoft.com/office/drawing/2014/main" id="{6A9887C2-9147-E2E9-FE6E-4E4A9A7BF11D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584" y="1482"/>
              <a:ext cx="84" cy="10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  <p:graphicFrame>
        <p:nvGraphicFramePr>
          <p:cNvPr id="21513" name="Object 9">
            <a:extLst>
              <a:ext uri="{FF2B5EF4-FFF2-40B4-BE49-F238E27FC236}">
                <a16:creationId xmlns:a16="http://schemas.microsoft.com/office/drawing/2014/main" id="{AF8BCD90-1CFE-B740-BB93-D47D77F78C8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921250" y="2209800"/>
          <a:ext cx="3822700" cy="1181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ção" r:id="rId5" imgW="3822480" imgH="1180800" progId="Equation.3">
                  <p:embed/>
                </p:oleObj>
              </mc:Choice>
              <mc:Fallback>
                <p:oleObj name="Equação" r:id="rId5" imgW="3822480" imgH="1180800" progId="Equation.3">
                  <p:embed/>
                  <p:pic>
                    <p:nvPicPr>
                      <p:cNvPr id="21513" name="Object 9">
                        <a:extLst>
                          <a:ext uri="{FF2B5EF4-FFF2-40B4-BE49-F238E27FC236}">
                            <a16:creationId xmlns:a16="http://schemas.microsoft.com/office/drawing/2014/main" id="{AF8BCD90-1CFE-B740-BB93-D47D77F78C8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21250" y="2209800"/>
                        <a:ext cx="3822700" cy="1181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514" name="Text Box 10">
            <a:extLst>
              <a:ext uri="{FF2B5EF4-FFF2-40B4-BE49-F238E27FC236}">
                <a16:creationId xmlns:a16="http://schemas.microsoft.com/office/drawing/2014/main" id="{3EBAA5BE-BD6D-0D8F-CF22-243ED750F11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19200" y="4586288"/>
            <a:ext cx="7924800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pt-BR" altLang="pt-BR" sz="2800" b="1"/>
              <a:t>Como</a:t>
            </a:r>
            <a:r>
              <a:rPr lang="pt-BR" altLang="pt-BR" sz="2800" b="1">
                <a:solidFill>
                  <a:srgbClr val="0033CC"/>
                </a:solidFill>
              </a:rPr>
              <a:t> </a:t>
            </a:r>
            <a:r>
              <a:rPr lang="pt-BR" altLang="pt-BR" sz="2800" b="1" i="1">
                <a:solidFill>
                  <a:srgbClr val="0033CC"/>
                </a:solidFill>
              </a:rPr>
              <a:t>T </a:t>
            </a:r>
            <a:r>
              <a:rPr lang="pt-BR" altLang="pt-BR" sz="2800" b="1">
                <a:solidFill>
                  <a:srgbClr val="0033CC"/>
                </a:solidFill>
              </a:rPr>
              <a:t> </a:t>
            </a:r>
            <a:r>
              <a:rPr lang="pt-BR" altLang="pt-BR" sz="2800" b="1">
                <a:solidFill>
                  <a:srgbClr val="0033CC"/>
                </a:solidFill>
                <a:sym typeface="Symbol" panose="05050102010706020507" pitchFamily="18" charset="2"/>
              </a:rPr>
              <a:t> s</a:t>
            </a:r>
            <a:r>
              <a:rPr lang="pt-BR" altLang="pt-BR" sz="2800" b="1">
                <a:solidFill>
                  <a:srgbClr val="0033CC"/>
                </a:solidFill>
              </a:rPr>
              <a:t>  </a:t>
            </a:r>
            <a:r>
              <a:rPr lang="pt-BR" altLang="pt-BR" sz="2800" b="1"/>
              <a:t>então suas coordenadas satisfazem a equação da reta </a:t>
            </a:r>
            <a:r>
              <a:rPr lang="pt-BR" altLang="pt-BR" sz="2800" b="1" i="1">
                <a:solidFill>
                  <a:srgbClr val="0033CC"/>
                </a:solidFill>
              </a:rPr>
              <a:t>s</a:t>
            </a:r>
            <a:r>
              <a:rPr lang="pt-BR" altLang="pt-BR" sz="2800" b="1"/>
              <a:t>:</a:t>
            </a:r>
            <a:endParaRPr lang="pt-BR" altLang="pt-BR" sz="2800" b="1" i="1">
              <a:solidFill>
                <a:srgbClr val="0033CC"/>
              </a:solidFill>
            </a:endParaRPr>
          </a:p>
        </p:txBody>
      </p:sp>
      <p:sp>
        <p:nvSpPr>
          <p:cNvPr id="21515" name="Text Box 11">
            <a:extLst>
              <a:ext uri="{FF2B5EF4-FFF2-40B4-BE49-F238E27FC236}">
                <a16:creationId xmlns:a16="http://schemas.microsoft.com/office/drawing/2014/main" id="{DAE7D233-3276-AF04-CD2B-3419BE32ADD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19200" y="3962400"/>
            <a:ext cx="3810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pt-BR" altLang="pt-BR" sz="2800" b="1"/>
              <a:t>Considere</a:t>
            </a:r>
            <a:r>
              <a:rPr lang="pt-BR" altLang="pt-BR" sz="2800" b="1">
                <a:solidFill>
                  <a:srgbClr val="0033CC"/>
                </a:solidFill>
              </a:rPr>
              <a:t> </a:t>
            </a:r>
            <a:r>
              <a:rPr lang="pt-BR" altLang="pt-BR" sz="2800" b="1" i="1">
                <a:solidFill>
                  <a:srgbClr val="0033CC"/>
                </a:solidFill>
              </a:rPr>
              <a:t>T =</a:t>
            </a:r>
            <a:r>
              <a:rPr lang="pt-BR" altLang="pt-BR" sz="2800" b="1">
                <a:solidFill>
                  <a:srgbClr val="0033CC"/>
                </a:solidFill>
              </a:rPr>
              <a:t> </a:t>
            </a:r>
            <a:r>
              <a:rPr lang="pt-BR" altLang="pt-BR" sz="2800" b="1" i="1">
                <a:solidFill>
                  <a:srgbClr val="0033CC"/>
                </a:solidFill>
                <a:sym typeface="Symbol" panose="05050102010706020507" pitchFamily="18" charset="2"/>
              </a:rPr>
              <a:t>(x</a:t>
            </a:r>
            <a:r>
              <a:rPr lang="pt-BR" altLang="pt-BR" sz="2800" b="1" i="1" baseline="-25000">
                <a:solidFill>
                  <a:srgbClr val="0033CC"/>
                </a:solidFill>
                <a:sym typeface="Symbol" panose="05050102010706020507" pitchFamily="18" charset="2"/>
              </a:rPr>
              <a:t>0 </a:t>
            </a:r>
            <a:r>
              <a:rPr lang="pt-BR" altLang="pt-BR" sz="2800" b="1" i="1">
                <a:solidFill>
                  <a:srgbClr val="0033CC"/>
                </a:solidFill>
                <a:sym typeface="Symbol" panose="05050102010706020507" pitchFamily="18" charset="2"/>
              </a:rPr>
              <a:t>, y</a:t>
            </a:r>
            <a:r>
              <a:rPr lang="pt-BR" altLang="pt-BR" sz="2800" b="1" i="1" baseline="-25000">
                <a:solidFill>
                  <a:srgbClr val="0033CC"/>
                </a:solidFill>
                <a:sym typeface="Symbol" panose="05050102010706020507" pitchFamily="18" charset="2"/>
              </a:rPr>
              <a:t>0</a:t>
            </a:r>
            <a:r>
              <a:rPr lang="pt-BR" altLang="pt-BR" sz="2800" b="1" i="1">
                <a:solidFill>
                  <a:srgbClr val="0033CC"/>
                </a:solidFill>
                <a:sym typeface="Symbol" panose="05050102010706020507" pitchFamily="18" charset="2"/>
              </a:rPr>
              <a:t>)</a:t>
            </a:r>
            <a:r>
              <a:rPr lang="pt-BR" altLang="pt-BR" sz="2800" i="1">
                <a:solidFill>
                  <a:srgbClr val="0033CC"/>
                </a:solidFill>
              </a:rPr>
              <a:t>.</a:t>
            </a:r>
            <a:r>
              <a:rPr lang="pt-BR" altLang="pt-BR" sz="2800" b="1" i="1">
                <a:solidFill>
                  <a:srgbClr val="0033CC"/>
                </a:solidFill>
              </a:rPr>
              <a:t> </a:t>
            </a:r>
          </a:p>
        </p:txBody>
      </p:sp>
      <p:sp>
        <p:nvSpPr>
          <p:cNvPr id="21516" name="Text Box 12">
            <a:extLst>
              <a:ext uri="{FF2B5EF4-FFF2-40B4-BE49-F238E27FC236}">
                <a16:creationId xmlns:a16="http://schemas.microsoft.com/office/drawing/2014/main" id="{BAAF6364-B9C4-8AC5-5D31-DC2C7F53B55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67200" y="5043488"/>
            <a:ext cx="33528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pt-BR" altLang="pt-BR" b="1" i="1">
                <a:solidFill>
                  <a:srgbClr val="0033CC"/>
                </a:solidFill>
              </a:rPr>
              <a:t> a </a:t>
            </a:r>
            <a:r>
              <a:rPr lang="pt-BR" altLang="pt-BR" sz="2800" b="1" i="1">
                <a:solidFill>
                  <a:srgbClr val="0033CC"/>
                </a:solidFill>
                <a:sym typeface="Symbol" panose="05050102010706020507" pitchFamily="18" charset="2"/>
              </a:rPr>
              <a:t>x</a:t>
            </a:r>
            <a:r>
              <a:rPr lang="pt-BR" altLang="pt-BR" sz="2800" b="1" i="1" baseline="-25000">
                <a:solidFill>
                  <a:srgbClr val="0033CC"/>
                </a:solidFill>
                <a:sym typeface="Symbol" panose="05050102010706020507" pitchFamily="18" charset="2"/>
              </a:rPr>
              <a:t>0</a:t>
            </a:r>
            <a:r>
              <a:rPr lang="pt-BR" altLang="pt-BR" b="1" i="1">
                <a:solidFill>
                  <a:srgbClr val="0033CC"/>
                </a:solidFill>
              </a:rPr>
              <a:t> + b </a:t>
            </a:r>
            <a:r>
              <a:rPr lang="pt-BR" altLang="pt-BR" sz="2800" b="1" i="1">
                <a:solidFill>
                  <a:srgbClr val="0033CC"/>
                </a:solidFill>
                <a:sym typeface="Symbol" panose="05050102010706020507" pitchFamily="18" charset="2"/>
              </a:rPr>
              <a:t>y</a:t>
            </a:r>
            <a:r>
              <a:rPr lang="pt-BR" altLang="pt-BR" sz="2800" b="1" i="1" baseline="-25000">
                <a:solidFill>
                  <a:srgbClr val="0033CC"/>
                </a:solidFill>
                <a:sym typeface="Symbol" panose="05050102010706020507" pitchFamily="18" charset="2"/>
              </a:rPr>
              <a:t>0</a:t>
            </a:r>
            <a:r>
              <a:rPr lang="pt-BR" altLang="pt-BR" b="1" i="1">
                <a:solidFill>
                  <a:srgbClr val="0033CC"/>
                </a:solidFill>
              </a:rPr>
              <a:t> + c’ =0</a:t>
            </a:r>
          </a:p>
        </p:txBody>
      </p:sp>
      <p:sp>
        <p:nvSpPr>
          <p:cNvPr id="21517" name="Text Box 13">
            <a:extLst>
              <a:ext uri="{FF2B5EF4-FFF2-40B4-BE49-F238E27FC236}">
                <a16:creationId xmlns:a16="http://schemas.microsoft.com/office/drawing/2014/main" id="{6B3733D7-DC5C-E306-01E9-0B9D4FF02C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19200" y="5729288"/>
            <a:ext cx="35052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pt-BR" altLang="pt-BR" sz="2800" b="1"/>
              <a:t>Portanto:</a:t>
            </a:r>
            <a:r>
              <a:rPr lang="pt-BR" altLang="pt-BR" sz="2800" i="1">
                <a:solidFill>
                  <a:srgbClr val="0033CC"/>
                </a:solidFill>
              </a:rPr>
              <a:t>.</a:t>
            </a:r>
            <a:r>
              <a:rPr lang="pt-BR" altLang="pt-BR" sz="2800" b="1" i="1">
                <a:solidFill>
                  <a:srgbClr val="0033CC"/>
                </a:solidFill>
              </a:rPr>
              <a:t> </a:t>
            </a:r>
          </a:p>
        </p:txBody>
      </p:sp>
      <p:sp>
        <p:nvSpPr>
          <p:cNvPr id="21518" name="Rectangle 14">
            <a:extLst>
              <a:ext uri="{FF2B5EF4-FFF2-40B4-BE49-F238E27FC236}">
                <a16:creationId xmlns:a16="http://schemas.microsoft.com/office/drawing/2014/main" id="{A2DDC65C-B0A5-4DD1-F8B6-31582517978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71800" y="5729288"/>
            <a:ext cx="2287588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pt-BR" altLang="pt-BR" b="1" i="1">
                <a:solidFill>
                  <a:srgbClr val="0033CC"/>
                </a:solidFill>
              </a:rPr>
              <a:t> c’ = -a </a:t>
            </a:r>
            <a:r>
              <a:rPr lang="pt-BR" altLang="pt-BR" sz="2800" b="1" i="1">
                <a:solidFill>
                  <a:srgbClr val="0033CC"/>
                </a:solidFill>
                <a:sym typeface="Symbol" panose="05050102010706020507" pitchFamily="18" charset="2"/>
              </a:rPr>
              <a:t>x</a:t>
            </a:r>
            <a:r>
              <a:rPr lang="pt-BR" altLang="pt-BR" sz="2800" b="1" i="1" baseline="-25000">
                <a:solidFill>
                  <a:srgbClr val="0033CC"/>
                </a:solidFill>
                <a:sym typeface="Symbol" panose="05050102010706020507" pitchFamily="18" charset="2"/>
              </a:rPr>
              <a:t>0</a:t>
            </a:r>
            <a:r>
              <a:rPr lang="pt-BR" altLang="pt-BR" b="1" i="1">
                <a:solidFill>
                  <a:srgbClr val="0033CC"/>
                </a:solidFill>
              </a:rPr>
              <a:t> - b </a:t>
            </a:r>
            <a:r>
              <a:rPr lang="pt-BR" altLang="pt-BR" sz="2800" b="1" i="1">
                <a:solidFill>
                  <a:srgbClr val="0033CC"/>
                </a:solidFill>
                <a:sym typeface="Symbol" panose="05050102010706020507" pitchFamily="18" charset="2"/>
              </a:rPr>
              <a:t>y</a:t>
            </a:r>
            <a:r>
              <a:rPr lang="pt-BR" altLang="pt-BR" sz="2800" b="1" i="1" baseline="-25000">
                <a:solidFill>
                  <a:srgbClr val="0033CC"/>
                </a:solidFill>
                <a:sym typeface="Symbol" panose="05050102010706020507" pitchFamily="18" charset="2"/>
              </a:rPr>
              <a:t>0</a:t>
            </a:r>
            <a:r>
              <a:rPr lang="pt-BR" altLang="pt-BR" b="1" i="1">
                <a:solidFill>
                  <a:srgbClr val="0033CC"/>
                </a:solidFill>
              </a:rPr>
              <a:t> </a:t>
            </a:r>
          </a:p>
        </p:txBody>
      </p:sp>
    </p:spTree>
  </p:cSld>
  <p:clrMapOvr>
    <a:masterClrMapping/>
  </p:clrMapOvr>
  <p:transition>
    <p:pull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150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150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15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15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15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15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3" presetClass="entr" presetSubtype="52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15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15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15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15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15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15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15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15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15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15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215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215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215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215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7" grpId="0" autoUpdateAnimBg="0"/>
      <p:bldP spid="21508" grpId="0" autoUpdateAnimBg="0"/>
      <p:bldP spid="21514" grpId="0" autoUpdateAnimBg="0"/>
      <p:bldP spid="21515" grpId="0" autoUpdateAnimBg="0"/>
      <p:bldP spid="21516" grpId="0" autoUpdateAnimBg="0"/>
      <p:bldP spid="21517" grpId="0" autoUpdateAnimBg="0"/>
      <p:bldP spid="21518" grpId="0" autoUpdateAnimBg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94" name="AutoShape 10">
            <a:extLst>
              <a:ext uri="{FF2B5EF4-FFF2-40B4-BE49-F238E27FC236}">
                <a16:creationId xmlns:a16="http://schemas.microsoft.com/office/drawing/2014/main" id="{C59553D6-182C-4C2C-B5D6-5BEFECEFC6D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10200" y="2743200"/>
            <a:ext cx="2895600" cy="1905000"/>
          </a:xfrm>
          <a:prstGeom prst="horizontalScroll">
            <a:avLst>
              <a:gd name="adj" fmla="val 12500"/>
            </a:avLst>
          </a:prstGeom>
          <a:solidFill>
            <a:srgbClr val="E1F0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/>
          </a:p>
        </p:txBody>
      </p:sp>
      <p:sp>
        <p:nvSpPr>
          <p:cNvPr id="16388" name="Text Box 4">
            <a:extLst>
              <a:ext uri="{FF2B5EF4-FFF2-40B4-BE49-F238E27FC236}">
                <a16:creationId xmlns:a16="http://schemas.microsoft.com/office/drawing/2014/main" id="{26AEDB13-35BF-331E-4701-832FE8901D5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304800"/>
            <a:ext cx="67056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pt-BR" altLang="pt-BR" sz="3200">
                <a:latin typeface="Impact" panose="020B0806030902050204" pitchFamily="34" charset="0"/>
              </a:rPr>
              <a:t>Distância de Um Ponto a Uma Reta</a:t>
            </a:r>
          </a:p>
        </p:txBody>
      </p:sp>
      <p:sp>
        <p:nvSpPr>
          <p:cNvPr id="16389" name="Text Box 5">
            <a:extLst>
              <a:ext uri="{FF2B5EF4-FFF2-40B4-BE49-F238E27FC236}">
                <a16:creationId xmlns:a16="http://schemas.microsoft.com/office/drawing/2014/main" id="{E187A7AB-9413-B020-91A4-F78927A2DF4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33525" y="1143000"/>
            <a:ext cx="669607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pt-BR" altLang="pt-BR" sz="2800" b="1">
                <a:solidFill>
                  <a:srgbClr val="0033CC"/>
                </a:solidFill>
              </a:rPr>
              <a:t>Determinação da distância entre </a:t>
            </a:r>
            <a:r>
              <a:rPr lang="pt-BR" altLang="pt-BR" sz="2800" b="1" i="1">
                <a:solidFill>
                  <a:srgbClr val="0033CC"/>
                </a:solidFill>
              </a:rPr>
              <a:t>T</a:t>
            </a:r>
            <a:r>
              <a:rPr lang="pt-BR" altLang="pt-BR" sz="2800" b="1">
                <a:solidFill>
                  <a:srgbClr val="0033CC"/>
                </a:solidFill>
              </a:rPr>
              <a:t> e </a:t>
            </a:r>
            <a:r>
              <a:rPr lang="pt-BR" altLang="pt-BR" sz="2800" b="1" i="1">
                <a:solidFill>
                  <a:srgbClr val="FF5050"/>
                </a:solidFill>
              </a:rPr>
              <a:t>r</a:t>
            </a:r>
            <a:r>
              <a:rPr lang="pt-BR" altLang="pt-BR" sz="2800" b="1">
                <a:solidFill>
                  <a:srgbClr val="0033CC"/>
                </a:solidFill>
              </a:rPr>
              <a:t>.</a:t>
            </a:r>
            <a:r>
              <a:rPr lang="pt-BR" altLang="pt-BR" sz="2800" b="1" i="1">
                <a:solidFill>
                  <a:srgbClr val="0033CC"/>
                </a:solidFill>
              </a:rPr>
              <a:t> </a:t>
            </a:r>
          </a:p>
        </p:txBody>
      </p:sp>
      <p:sp>
        <p:nvSpPr>
          <p:cNvPr id="16390" name="Rectangle 6">
            <a:extLst>
              <a:ext uri="{FF2B5EF4-FFF2-40B4-BE49-F238E27FC236}">
                <a16:creationId xmlns:a16="http://schemas.microsoft.com/office/drawing/2014/main" id="{A9F96735-E2E4-5E1A-45A9-F012E5BBCD3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93813" y="1995488"/>
            <a:ext cx="2532062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pt-BR" altLang="pt-BR" sz="2800" b="1" i="1"/>
              <a:t> c’ = -a </a:t>
            </a:r>
            <a:r>
              <a:rPr lang="pt-BR" altLang="pt-BR" sz="2800" b="1" i="1">
                <a:sym typeface="Symbol" panose="05050102010706020507" pitchFamily="18" charset="2"/>
              </a:rPr>
              <a:t>x</a:t>
            </a:r>
            <a:r>
              <a:rPr lang="pt-BR" altLang="pt-BR" sz="2800" b="1" i="1" baseline="-25000">
                <a:sym typeface="Symbol" panose="05050102010706020507" pitchFamily="18" charset="2"/>
              </a:rPr>
              <a:t>0</a:t>
            </a:r>
            <a:r>
              <a:rPr lang="pt-BR" altLang="pt-BR" sz="2800" b="1" i="1"/>
              <a:t> - b </a:t>
            </a:r>
            <a:r>
              <a:rPr lang="pt-BR" altLang="pt-BR" sz="2800" b="1" i="1">
                <a:sym typeface="Symbol" panose="05050102010706020507" pitchFamily="18" charset="2"/>
              </a:rPr>
              <a:t>y</a:t>
            </a:r>
            <a:r>
              <a:rPr lang="pt-BR" altLang="pt-BR" sz="2800" b="1" i="1" baseline="-25000">
                <a:sym typeface="Symbol" panose="05050102010706020507" pitchFamily="18" charset="2"/>
              </a:rPr>
              <a:t>0</a:t>
            </a:r>
            <a:r>
              <a:rPr lang="pt-BR" altLang="pt-BR" b="1" i="1">
                <a:solidFill>
                  <a:srgbClr val="0033CC"/>
                </a:solidFill>
              </a:rPr>
              <a:t> </a:t>
            </a:r>
          </a:p>
        </p:txBody>
      </p:sp>
      <p:graphicFrame>
        <p:nvGraphicFramePr>
          <p:cNvPr id="16391" name="Object 7">
            <a:extLst>
              <a:ext uri="{FF2B5EF4-FFF2-40B4-BE49-F238E27FC236}">
                <a16:creationId xmlns:a16="http://schemas.microsoft.com/office/drawing/2014/main" id="{2290CF51-2C84-0D1C-A8E1-323253935D3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000500" y="1752600"/>
          <a:ext cx="3848100" cy="1219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ção" r:id="rId2" imgW="3848040" imgH="1218960" progId="Equation.3">
                  <p:embed/>
                </p:oleObj>
              </mc:Choice>
              <mc:Fallback>
                <p:oleObj name="Equação" r:id="rId2" imgW="3848040" imgH="1218960" progId="Equation.3">
                  <p:embed/>
                  <p:pic>
                    <p:nvPicPr>
                      <p:cNvPr id="16391" name="Object 7">
                        <a:extLst>
                          <a:ext uri="{FF2B5EF4-FFF2-40B4-BE49-F238E27FC236}">
                            <a16:creationId xmlns:a16="http://schemas.microsoft.com/office/drawing/2014/main" id="{2290CF51-2C84-0D1C-A8E1-323253935D3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00500" y="1752600"/>
                        <a:ext cx="3848100" cy="1219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92" name="Object 8">
            <a:extLst>
              <a:ext uri="{FF2B5EF4-FFF2-40B4-BE49-F238E27FC236}">
                <a16:creationId xmlns:a16="http://schemas.microsoft.com/office/drawing/2014/main" id="{E469BEAC-8EE6-B817-DFF6-EE780D30D67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276350" y="2946400"/>
          <a:ext cx="4114800" cy="1422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ção" r:id="rId4" imgW="4114800" imgH="1422360" progId="Equation.3">
                  <p:embed/>
                </p:oleObj>
              </mc:Choice>
              <mc:Fallback>
                <p:oleObj name="Equação" r:id="rId4" imgW="4114800" imgH="1422360" progId="Equation.3">
                  <p:embed/>
                  <p:pic>
                    <p:nvPicPr>
                      <p:cNvPr id="16392" name="Object 8">
                        <a:extLst>
                          <a:ext uri="{FF2B5EF4-FFF2-40B4-BE49-F238E27FC236}">
                            <a16:creationId xmlns:a16="http://schemas.microsoft.com/office/drawing/2014/main" id="{E469BEAC-8EE6-B817-DFF6-EE780D30D67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76350" y="2946400"/>
                        <a:ext cx="4114800" cy="1422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93" name="Object 9">
            <a:extLst>
              <a:ext uri="{FF2B5EF4-FFF2-40B4-BE49-F238E27FC236}">
                <a16:creationId xmlns:a16="http://schemas.microsoft.com/office/drawing/2014/main" id="{E5D6BA51-83B3-CD39-6E2D-C4616422D41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638800" y="3124200"/>
          <a:ext cx="2755900" cy="1219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ção" r:id="rId6" imgW="2755800" imgH="1218960" progId="Equation.3">
                  <p:embed/>
                </p:oleObj>
              </mc:Choice>
              <mc:Fallback>
                <p:oleObj name="Equação" r:id="rId6" imgW="2755800" imgH="1218960" progId="Equation.3">
                  <p:embed/>
                  <p:pic>
                    <p:nvPicPr>
                      <p:cNvPr id="16393" name="Object 9">
                        <a:extLst>
                          <a:ext uri="{FF2B5EF4-FFF2-40B4-BE49-F238E27FC236}">
                            <a16:creationId xmlns:a16="http://schemas.microsoft.com/office/drawing/2014/main" id="{E5D6BA51-83B3-CD39-6E2D-C4616422D41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38800" y="3124200"/>
                        <a:ext cx="2755900" cy="1219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395" name="Text Box 11">
            <a:extLst>
              <a:ext uri="{FF2B5EF4-FFF2-40B4-BE49-F238E27FC236}">
                <a16:creationId xmlns:a16="http://schemas.microsoft.com/office/drawing/2014/main" id="{C8E070C3-C613-6B41-B3C8-7558AE823B5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71600" y="4951413"/>
            <a:ext cx="7391400" cy="1382712"/>
          </a:xfrm>
          <a:prstGeom prst="rect">
            <a:avLst/>
          </a:prstGeom>
          <a:noFill/>
          <a:ln w="9525">
            <a:solidFill>
              <a:schemeClr val="accent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pt-BR" altLang="pt-BR" sz="2800" b="1">
                <a:solidFill>
                  <a:srgbClr val="0033CC"/>
                </a:solidFill>
              </a:rPr>
              <a:t>A distância de um ponto a uma reta é dada substituindo-se as coordenadas do ponto na equação da referida reta.</a:t>
            </a:r>
          </a:p>
        </p:txBody>
      </p:sp>
    </p:spTree>
  </p:cSld>
  <p:clrMapOvr>
    <a:masterClrMapping/>
  </p:clrMapOvr>
  <p:transition>
    <p:pull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63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63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63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63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63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63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3" presetClass="entr" presetSubtype="27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639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639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3" presetClass="entr" presetSubtype="3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63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63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63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63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(6*min(max(#ppt_w*#ppt_h,.3),1)-7.4)/-.7*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37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37" dur="500"/>
                                        <p:tgtEl>
                                          <p:spTgt spid="163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9" presetID="17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163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63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639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639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49" dur="500"/>
                                        <p:tgtEl>
                                          <p:spTgt spid="163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8" grpId="0" autoUpdateAnimBg="0"/>
      <p:bldP spid="16389" grpId="0" autoUpdateAnimBg="0"/>
      <p:bldP spid="16390" grpId="0" autoUpdateAnimBg="0"/>
      <p:bldP spid="16395" grpId="0" animBg="1" autoUpdateAnimBg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ext Box 2">
            <a:extLst>
              <a:ext uri="{FF2B5EF4-FFF2-40B4-BE49-F238E27FC236}">
                <a16:creationId xmlns:a16="http://schemas.microsoft.com/office/drawing/2014/main" id="{6F13318A-72F2-4A41-8FDE-A7D80C2FCB9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304800"/>
            <a:ext cx="67056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pt-BR" altLang="pt-BR" sz="3200">
                <a:latin typeface="Impact" panose="020B0806030902050204" pitchFamily="34" charset="0"/>
              </a:rPr>
              <a:t>Distância de Um Ponto a Uma Reta</a:t>
            </a:r>
          </a:p>
        </p:txBody>
      </p:sp>
      <p:sp>
        <p:nvSpPr>
          <p:cNvPr id="27651" name="Text Box 3">
            <a:extLst>
              <a:ext uri="{FF2B5EF4-FFF2-40B4-BE49-F238E27FC236}">
                <a16:creationId xmlns:a16="http://schemas.microsoft.com/office/drawing/2014/main" id="{6C088082-1100-5C03-70C0-731AA60C0CF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33525" y="914400"/>
            <a:ext cx="669607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pt-BR" altLang="pt-BR" sz="2800" b="1">
                <a:solidFill>
                  <a:srgbClr val="0033CC"/>
                </a:solidFill>
              </a:rPr>
              <a:t>Nota sobre o Livro Texto</a:t>
            </a:r>
            <a:r>
              <a:rPr lang="pt-BR" altLang="pt-BR" sz="2800" b="1" i="1">
                <a:solidFill>
                  <a:srgbClr val="0033CC"/>
                </a:solidFill>
              </a:rPr>
              <a:t> </a:t>
            </a:r>
          </a:p>
        </p:txBody>
      </p:sp>
      <p:sp>
        <p:nvSpPr>
          <p:cNvPr id="27652" name="Text Box 4">
            <a:extLst>
              <a:ext uri="{FF2B5EF4-FFF2-40B4-BE49-F238E27FC236}">
                <a16:creationId xmlns:a16="http://schemas.microsoft.com/office/drawing/2014/main" id="{184DA547-DD29-9050-74F8-247E568DB44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3000" y="1447800"/>
            <a:ext cx="7620000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pt-BR" altLang="pt-BR" sz="2800" b="1"/>
              <a:t>No livro a expressão da distância de um ponto a uma reta é dada por :</a:t>
            </a:r>
            <a:endParaRPr lang="pt-BR" altLang="pt-BR" sz="2800" b="1" i="1"/>
          </a:p>
        </p:txBody>
      </p:sp>
      <p:graphicFrame>
        <p:nvGraphicFramePr>
          <p:cNvPr id="27653" name="Object 5">
            <a:extLst>
              <a:ext uri="{FF2B5EF4-FFF2-40B4-BE49-F238E27FC236}">
                <a16:creationId xmlns:a16="http://schemas.microsoft.com/office/drawing/2014/main" id="{FDE04705-DF40-F138-E59C-658B6D008B5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787900" y="1981200"/>
          <a:ext cx="2755900" cy="1219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ção" r:id="rId2" imgW="2755800" imgH="1218960" progId="Equation.3">
                  <p:embed/>
                </p:oleObj>
              </mc:Choice>
              <mc:Fallback>
                <p:oleObj name="Equação" r:id="rId2" imgW="2755800" imgH="1218960" progId="Equation.3">
                  <p:embed/>
                  <p:pic>
                    <p:nvPicPr>
                      <p:cNvPr id="27653" name="Object 5">
                        <a:extLst>
                          <a:ext uri="{FF2B5EF4-FFF2-40B4-BE49-F238E27FC236}">
                            <a16:creationId xmlns:a16="http://schemas.microsoft.com/office/drawing/2014/main" id="{FDE04705-DF40-F138-E59C-658B6D008B5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87900" y="1981200"/>
                        <a:ext cx="2755900" cy="1219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7659" name="Group 11">
            <a:extLst>
              <a:ext uri="{FF2B5EF4-FFF2-40B4-BE49-F238E27FC236}">
                <a16:creationId xmlns:a16="http://schemas.microsoft.com/office/drawing/2014/main" id="{6C266024-92B3-A1D2-6788-7CFFC4C7B225}"/>
              </a:ext>
            </a:extLst>
          </p:cNvPr>
          <p:cNvGrpSpPr>
            <a:grpSpLocks/>
          </p:cNvGrpSpPr>
          <p:nvPr/>
        </p:nvGrpSpPr>
        <p:grpSpPr bwMode="auto">
          <a:xfrm>
            <a:off x="1524000" y="3505200"/>
            <a:ext cx="5334000" cy="1219200"/>
            <a:chOff x="960" y="2208"/>
            <a:chExt cx="3360" cy="768"/>
          </a:xfrm>
        </p:grpSpPr>
        <p:sp>
          <p:nvSpPr>
            <p:cNvPr id="27654" name="Text Box 6">
              <a:extLst>
                <a:ext uri="{FF2B5EF4-FFF2-40B4-BE49-F238E27FC236}">
                  <a16:creationId xmlns:a16="http://schemas.microsoft.com/office/drawing/2014/main" id="{D23A5815-B257-A8DE-BA95-8728B65A244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60" y="2409"/>
              <a:ext cx="810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pt-BR" altLang="pt-BR" sz="2800" b="1"/>
                <a:t>Então:</a:t>
              </a:r>
              <a:endParaRPr lang="pt-BR" altLang="pt-BR" sz="2800" b="1" i="1"/>
            </a:p>
          </p:txBody>
        </p:sp>
        <p:graphicFrame>
          <p:nvGraphicFramePr>
            <p:cNvPr id="27655" name="Object 7">
              <a:extLst>
                <a:ext uri="{FF2B5EF4-FFF2-40B4-BE49-F238E27FC236}">
                  <a16:creationId xmlns:a16="http://schemas.microsoft.com/office/drawing/2014/main" id="{1A22925E-ACCA-5CA2-78E5-6BEC73B804DE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2016" y="2208"/>
            <a:ext cx="2304" cy="76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ção" r:id="rId4" imgW="3657600" imgH="1218960" progId="Equation.3">
                    <p:embed/>
                  </p:oleObj>
                </mc:Choice>
                <mc:Fallback>
                  <p:oleObj name="Equação" r:id="rId4" imgW="3657600" imgH="1218960" progId="Equation.3">
                    <p:embed/>
                    <p:pic>
                      <p:nvPicPr>
                        <p:cNvPr id="27655" name="Object 7">
                          <a:extLst>
                            <a:ext uri="{FF2B5EF4-FFF2-40B4-BE49-F238E27FC236}">
                              <a16:creationId xmlns:a16="http://schemas.microsoft.com/office/drawing/2014/main" id="{1A22925E-ACCA-5CA2-78E5-6BEC73B804DE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016" y="2208"/>
                          <a:ext cx="2304" cy="76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27656" name="Object 8">
            <a:extLst>
              <a:ext uri="{FF2B5EF4-FFF2-40B4-BE49-F238E27FC236}">
                <a16:creationId xmlns:a16="http://schemas.microsoft.com/office/drawing/2014/main" id="{B5AB9BF4-D304-0A93-81D5-2969E896F9D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010400" y="3124200"/>
          <a:ext cx="1676400" cy="167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Clip" r:id="rId6" imgW="2365200" imgH="2365200" progId="MS_ClipArt_Gallery.2">
                  <p:embed/>
                </p:oleObj>
              </mc:Choice>
              <mc:Fallback>
                <p:oleObj name="Clip" r:id="rId6" imgW="2365200" imgH="2365200" progId="MS_ClipArt_Gallery.2">
                  <p:embed/>
                  <p:pic>
                    <p:nvPicPr>
                      <p:cNvPr id="27656" name="Object 8">
                        <a:extLst>
                          <a:ext uri="{FF2B5EF4-FFF2-40B4-BE49-F238E27FC236}">
                            <a16:creationId xmlns:a16="http://schemas.microsoft.com/office/drawing/2014/main" id="{B5AB9BF4-D304-0A93-81D5-2969E896F9D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10400" y="3124200"/>
                        <a:ext cx="1676400" cy="1676400"/>
                      </a:xfrm>
                      <a:prstGeom prst="rect">
                        <a:avLst/>
                      </a:prstGeom>
                      <a:solidFill>
                        <a:srgbClr val="FF5050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657" name="Text Box 9">
            <a:extLst>
              <a:ext uri="{FF2B5EF4-FFF2-40B4-BE49-F238E27FC236}">
                <a16:creationId xmlns:a16="http://schemas.microsoft.com/office/drawing/2014/main" id="{7D0A3F05-9D3C-AB02-8710-B5FB02E5FF5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19200" y="5257800"/>
            <a:ext cx="23622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pt-BR" altLang="pt-BR" sz="2800" b="1">
                <a:solidFill>
                  <a:srgbClr val="FF5050"/>
                </a:solidFill>
              </a:rPr>
              <a:t>Explicação:</a:t>
            </a:r>
            <a:endParaRPr lang="pt-BR" altLang="pt-BR" sz="2800" b="1" i="1"/>
          </a:p>
        </p:txBody>
      </p:sp>
      <p:sp>
        <p:nvSpPr>
          <p:cNvPr id="27658" name="Text Box 10">
            <a:extLst>
              <a:ext uri="{FF2B5EF4-FFF2-40B4-BE49-F238E27FC236}">
                <a16:creationId xmlns:a16="http://schemas.microsoft.com/office/drawing/2014/main" id="{CAEB9016-AC35-8B2A-256E-44E54E0AD0E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24200" y="5257800"/>
            <a:ext cx="6019800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pt-BR" altLang="pt-BR" sz="2800" b="1"/>
              <a:t>O autor toma a equação</a:t>
            </a:r>
            <a:br>
              <a:rPr lang="pt-BR" altLang="pt-BR" sz="2800" b="1"/>
            </a:br>
            <a:r>
              <a:rPr lang="pt-BR" altLang="pt-BR" sz="2800" b="1">
                <a:solidFill>
                  <a:srgbClr val="0033CC"/>
                </a:solidFill>
              </a:rPr>
              <a:t>ax+by=c</a:t>
            </a:r>
            <a:r>
              <a:rPr lang="pt-BR" altLang="pt-BR" sz="2800" b="1"/>
              <a:t>  </a:t>
            </a:r>
            <a:r>
              <a:rPr lang="pt-BR" altLang="pt-BR" sz="2800" b="1">
                <a:sym typeface="Symbol" panose="05050102010706020507" pitchFamily="18" charset="2"/>
              </a:rPr>
              <a:t>  </a:t>
            </a:r>
            <a:r>
              <a:rPr lang="pt-BR" altLang="pt-BR" sz="2800" b="1">
                <a:solidFill>
                  <a:srgbClr val="0033CC"/>
                </a:solidFill>
                <a:sym typeface="Symbol" panose="05050102010706020507" pitchFamily="18" charset="2"/>
              </a:rPr>
              <a:t>ax+by-c = 0</a:t>
            </a:r>
            <a:r>
              <a:rPr lang="pt-BR" altLang="pt-BR" sz="2800" b="1"/>
              <a:t> para a reta.</a:t>
            </a:r>
            <a:endParaRPr lang="pt-BR" altLang="pt-BR" sz="2800" b="1" i="1"/>
          </a:p>
        </p:txBody>
      </p:sp>
    </p:spTree>
  </p:cSld>
  <p:clrMapOvr>
    <a:masterClrMapping/>
  </p:clrMapOvr>
  <p:transition>
    <p:pull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76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76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76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76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76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76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0" presetID="17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76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76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76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76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76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76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3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276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76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276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276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276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0" grpId="0" autoUpdateAnimBg="0"/>
      <p:bldP spid="27651" grpId="0" autoUpdateAnimBg="0"/>
      <p:bldP spid="27652" grpId="0" autoUpdateAnimBg="0"/>
      <p:bldP spid="27657" grpId="0" autoUpdateAnimBg="0"/>
      <p:bldP spid="27658" grpId="0" autoUpdateAnimBg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6" name="Text Box 4">
            <a:extLst>
              <a:ext uri="{FF2B5EF4-FFF2-40B4-BE49-F238E27FC236}">
                <a16:creationId xmlns:a16="http://schemas.microsoft.com/office/drawing/2014/main" id="{95AADFFC-387C-85F4-98F7-52B9D1FD76E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304800"/>
            <a:ext cx="67056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pt-BR" altLang="pt-BR" sz="3200">
                <a:latin typeface="Impact" panose="020B0806030902050204" pitchFamily="34" charset="0"/>
              </a:rPr>
              <a:t>Distância de Um Ponto a Uma Reta</a:t>
            </a:r>
          </a:p>
        </p:txBody>
      </p:sp>
      <p:sp>
        <p:nvSpPr>
          <p:cNvPr id="28677" name="Text Box 5">
            <a:extLst>
              <a:ext uri="{FF2B5EF4-FFF2-40B4-BE49-F238E27FC236}">
                <a16:creationId xmlns:a16="http://schemas.microsoft.com/office/drawing/2014/main" id="{F4A79350-B50F-55FD-9B68-7B55AED5037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3000" y="1143000"/>
            <a:ext cx="7620000" cy="1373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/>
            <a:r>
              <a:rPr lang="pt-BR" altLang="pt-BR" sz="2800" b="1">
                <a:solidFill>
                  <a:srgbClr val="0033CC"/>
                </a:solidFill>
              </a:rPr>
              <a:t>Problema 1:</a:t>
            </a:r>
            <a:r>
              <a:rPr lang="pt-BR" altLang="pt-BR" sz="2800" b="1"/>
              <a:t> O ponto </a:t>
            </a:r>
            <a:r>
              <a:rPr lang="pt-BR" altLang="pt-BR" sz="2800" b="1" i="1"/>
              <a:t>P</a:t>
            </a:r>
            <a:r>
              <a:rPr lang="pt-BR" altLang="pt-BR" sz="2800" b="1"/>
              <a:t> pertence a um lado de um retângulo. Provar que a soma das distâncias de </a:t>
            </a:r>
            <a:r>
              <a:rPr lang="pt-BR" altLang="pt-BR" sz="2800" b="1" i="1"/>
              <a:t>P</a:t>
            </a:r>
            <a:r>
              <a:rPr lang="pt-BR" altLang="pt-BR" sz="2800" b="1"/>
              <a:t> às diagonais desse retângulo é constante.</a:t>
            </a:r>
            <a:endParaRPr lang="pt-BR" altLang="pt-BR" sz="2800" b="1" i="1"/>
          </a:p>
        </p:txBody>
      </p:sp>
      <p:graphicFrame>
        <p:nvGraphicFramePr>
          <p:cNvPr id="28680" name="Object 8">
            <a:extLst>
              <a:ext uri="{FF2B5EF4-FFF2-40B4-BE49-F238E27FC236}">
                <a16:creationId xmlns:a16="http://schemas.microsoft.com/office/drawing/2014/main" id="{7C439740-CCC7-588F-5BA2-062FCD39F1A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590800" y="5424488"/>
          <a:ext cx="4889500" cy="392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ção" r:id="rId2" imgW="4889160" imgH="393480" progId="Equation.3">
                  <p:embed/>
                </p:oleObj>
              </mc:Choice>
              <mc:Fallback>
                <p:oleObj name="Equação" r:id="rId2" imgW="4889160" imgH="393480" progId="Equation.3">
                  <p:embed/>
                  <p:pic>
                    <p:nvPicPr>
                      <p:cNvPr id="28680" name="Object 8">
                        <a:extLst>
                          <a:ext uri="{FF2B5EF4-FFF2-40B4-BE49-F238E27FC236}">
                            <a16:creationId xmlns:a16="http://schemas.microsoft.com/office/drawing/2014/main" id="{7C439740-CCC7-588F-5BA2-062FCD39F1A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0800" y="5424488"/>
                        <a:ext cx="4889500" cy="3921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681" name="Object 9">
            <a:extLst>
              <a:ext uri="{FF2B5EF4-FFF2-40B4-BE49-F238E27FC236}">
                <a16:creationId xmlns:a16="http://schemas.microsoft.com/office/drawing/2014/main" id="{5B7D5F2A-8CF6-3673-8FB5-BF4CFE24CE1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333750" y="2847975"/>
          <a:ext cx="2838450" cy="1800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Imagem de bitmap" r:id="rId4" imgW="2838846" imgH="1800476" progId="Paint.Picture">
                  <p:embed/>
                </p:oleObj>
              </mc:Choice>
              <mc:Fallback>
                <p:oleObj name="Imagem de bitmap" r:id="rId4" imgW="2838846" imgH="1800476" progId="Paint.Picture">
                  <p:embed/>
                  <p:pic>
                    <p:nvPicPr>
                      <p:cNvPr id="28681" name="Object 9">
                        <a:extLst>
                          <a:ext uri="{FF2B5EF4-FFF2-40B4-BE49-F238E27FC236}">
                            <a16:creationId xmlns:a16="http://schemas.microsoft.com/office/drawing/2014/main" id="{5B7D5F2A-8CF6-3673-8FB5-BF4CFE24CE1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33750" y="2847975"/>
                        <a:ext cx="2838450" cy="1800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pull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86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86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86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86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86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86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1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86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86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6" grpId="0" autoUpdateAnimBg="0"/>
      <p:bldP spid="28677" grpId="0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ext Box 2">
            <a:extLst>
              <a:ext uri="{FF2B5EF4-FFF2-40B4-BE49-F238E27FC236}">
                <a16:creationId xmlns:a16="http://schemas.microsoft.com/office/drawing/2014/main" id="{BB741F9F-DCD2-3B15-C20E-CA2EE90F3DC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304800"/>
            <a:ext cx="67056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pt-BR" altLang="pt-BR" sz="3200">
                <a:latin typeface="Impact" panose="020B0806030902050204" pitchFamily="34" charset="0"/>
              </a:rPr>
              <a:t>Distância de Um Ponto a Uma Reta</a:t>
            </a:r>
          </a:p>
        </p:txBody>
      </p:sp>
      <p:sp>
        <p:nvSpPr>
          <p:cNvPr id="25603" name="Rectangle 3">
            <a:extLst>
              <a:ext uri="{FF2B5EF4-FFF2-40B4-BE49-F238E27FC236}">
                <a16:creationId xmlns:a16="http://schemas.microsoft.com/office/drawing/2014/main" id="{860B0E14-B822-DB89-678B-12C0E1C114B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8000" y="1295400"/>
            <a:ext cx="370681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pt-BR" altLang="pt-BR" sz="2800" b="1">
                <a:solidFill>
                  <a:srgbClr val="CC3300"/>
                </a:solidFill>
              </a:rPr>
              <a:t>Conceitos Preliminares</a:t>
            </a:r>
          </a:p>
        </p:txBody>
      </p:sp>
      <p:grpSp>
        <p:nvGrpSpPr>
          <p:cNvPr id="25607" name="Group 7">
            <a:extLst>
              <a:ext uri="{FF2B5EF4-FFF2-40B4-BE49-F238E27FC236}">
                <a16:creationId xmlns:a16="http://schemas.microsoft.com/office/drawing/2014/main" id="{5161A2BF-E83D-94BF-7E48-018339021C00}"/>
              </a:ext>
            </a:extLst>
          </p:cNvPr>
          <p:cNvGrpSpPr>
            <a:grpSpLocks/>
          </p:cNvGrpSpPr>
          <p:nvPr/>
        </p:nvGrpSpPr>
        <p:grpSpPr bwMode="auto">
          <a:xfrm>
            <a:off x="1447800" y="2057400"/>
            <a:ext cx="6858000" cy="1219200"/>
            <a:chOff x="912" y="1920"/>
            <a:chExt cx="4320" cy="768"/>
          </a:xfrm>
        </p:grpSpPr>
        <p:sp>
          <p:nvSpPr>
            <p:cNvPr id="25604" name="Text Box 4">
              <a:extLst>
                <a:ext uri="{FF2B5EF4-FFF2-40B4-BE49-F238E27FC236}">
                  <a16:creationId xmlns:a16="http://schemas.microsoft.com/office/drawing/2014/main" id="{2642A850-224B-ED91-6910-284D110CB33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12" y="1920"/>
              <a:ext cx="4320" cy="6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pt-BR" altLang="pt-BR" b="1">
                  <a:solidFill>
                    <a:srgbClr val="0033CC"/>
                  </a:solidFill>
                </a:rPr>
                <a:t>Forma Geral da Equação de Uma Reta</a:t>
              </a:r>
            </a:p>
            <a:p>
              <a:pPr algn="ctr">
                <a:spcBef>
                  <a:spcPct val="50000"/>
                </a:spcBef>
              </a:pPr>
              <a:endParaRPr lang="pt-BR" altLang="pt-BR"/>
            </a:p>
          </p:txBody>
        </p:sp>
        <p:graphicFrame>
          <p:nvGraphicFramePr>
            <p:cNvPr id="25605" name="Object 5">
              <a:extLst>
                <a:ext uri="{FF2B5EF4-FFF2-40B4-BE49-F238E27FC236}">
                  <a16:creationId xmlns:a16="http://schemas.microsoft.com/office/drawing/2014/main" id="{A6641711-DF5D-C540-4828-DC5F0072AFFB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2400" y="2448"/>
            <a:ext cx="1224" cy="24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ção" r:id="rId2" imgW="1942920" imgH="380880" progId="Equation.3">
                    <p:embed/>
                  </p:oleObj>
                </mc:Choice>
                <mc:Fallback>
                  <p:oleObj name="Equação" r:id="rId2" imgW="1942920" imgH="380880" progId="Equation.3">
                    <p:embed/>
                    <p:pic>
                      <p:nvPicPr>
                        <p:cNvPr id="25605" name="Object 5">
                          <a:extLst>
                            <a:ext uri="{FF2B5EF4-FFF2-40B4-BE49-F238E27FC236}">
                              <a16:creationId xmlns:a16="http://schemas.microsoft.com/office/drawing/2014/main" id="{A6641711-DF5D-C540-4828-DC5F0072AFFB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3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400" y="2448"/>
                          <a:ext cx="1224" cy="24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25612" name="Group 12">
            <a:extLst>
              <a:ext uri="{FF2B5EF4-FFF2-40B4-BE49-F238E27FC236}">
                <a16:creationId xmlns:a16="http://schemas.microsoft.com/office/drawing/2014/main" id="{FADDC637-A6DF-D895-FB0E-AA88215FC58A}"/>
              </a:ext>
            </a:extLst>
          </p:cNvPr>
          <p:cNvGrpSpPr>
            <a:grpSpLocks/>
          </p:cNvGrpSpPr>
          <p:nvPr/>
        </p:nvGrpSpPr>
        <p:grpSpPr bwMode="auto">
          <a:xfrm>
            <a:off x="1447800" y="3657600"/>
            <a:ext cx="6858000" cy="3013075"/>
            <a:chOff x="912" y="2304"/>
            <a:chExt cx="4320" cy="1898"/>
          </a:xfrm>
        </p:grpSpPr>
        <p:sp>
          <p:nvSpPr>
            <p:cNvPr id="25609" name="Text Box 9">
              <a:extLst>
                <a:ext uri="{FF2B5EF4-FFF2-40B4-BE49-F238E27FC236}">
                  <a16:creationId xmlns:a16="http://schemas.microsoft.com/office/drawing/2014/main" id="{B15DE23E-FCEE-56F5-B2F3-A8450C92E8A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12" y="2304"/>
              <a:ext cx="4320" cy="189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pt-BR" altLang="pt-BR" b="1">
                  <a:solidFill>
                    <a:srgbClr val="0033CC"/>
                  </a:solidFill>
                </a:rPr>
                <a:t>Distância Entre Dois Pontos do Plano</a:t>
              </a:r>
            </a:p>
            <a:p>
              <a:pPr algn="ctr">
                <a:spcBef>
                  <a:spcPct val="50000"/>
                </a:spcBef>
              </a:pPr>
              <a:r>
                <a:rPr lang="pt-BR" altLang="pt-BR" b="1"/>
                <a:t>Sendo P = (x</a:t>
              </a:r>
              <a:r>
                <a:rPr lang="pt-BR" altLang="pt-BR" b="1" baseline="-25000"/>
                <a:t>P,</a:t>
              </a:r>
              <a:r>
                <a:rPr lang="pt-BR" altLang="pt-BR" b="1"/>
                <a:t>y</a:t>
              </a:r>
              <a:r>
                <a:rPr lang="pt-BR" altLang="pt-BR" b="1" baseline="-25000"/>
                <a:t>P</a:t>
              </a:r>
              <a:r>
                <a:rPr lang="pt-BR" altLang="pt-BR" b="1"/>
                <a:t>) e Q = (x</a:t>
              </a:r>
              <a:r>
                <a:rPr lang="pt-BR" altLang="pt-BR" b="1" baseline="-25000"/>
                <a:t>Q,</a:t>
              </a:r>
              <a:r>
                <a:rPr lang="pt-BR" altLang="pt-BR" b="1"/>
                <a:t>y</a:t>
              </a:r>
              <a:r>
                <a:rPr lang="pt-BR" altLang="pt-BR" b="1" baseline="-25000"/>
                <a:t>Q</a:t>
              </a:r>
              <a:r>
                <a:rPr lang="pt-BR" altLang="pt-BR" b="1"/>
                <a:t>) Pontos do Plano a Distância Entre Ele é Dada Por:</a:t>
              </a:r>
            </a:p>
            <a:p>
              <a:pPr algn="ctr">
                <a:spcBef>
                  <a:spcPct val="50000"/>
                </a:spcBef>
              </a:pPr>
              <a:endParaRPr lang="pt-BR" altLang="pt-BR" b="1"/>
            </a:p>
            <a:p>
              <a:pPr algn="ctr">
                <a:spcBef>
                  <a:spcPct val="50000"/>
                </a:spcBef>
              </a:pPr>
              <a:endParaRPr lang="pt-BR" altLang="pt-BR" b="1"/>
            </a:p>
            <a:p>
              <a:pPr algn="ctr">
                <a:spcBef>
                  <a:spcPct val="50000"/>
                </a:spcBef>
              </a:pPr>
              <a:endParaRPr lang="pt-BR" altLang="pt-BR"/>
            </a:p>
          </p:txBody>
        </p:sp>
        <p:graphicFrame>
          <p:nvGraphicFramePr>
            <p:cNvPr id="25611" name="Object 11">
              <a:extLst>
                <a:ext uri="{FF2B5EF4-FFF2-40B4-BE49-F238E27FC236}">
                  <a16:creationId xmlns:a16="http://schemas.microsoft.com/office/drawing/2014/main" id="{326168AF-DEAD-2865-77EB-C92013BD60F8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1544" y="3312"/>
            <a:ext cx="2680" cy="67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ção" r:id="rId4" imgW="4254480" imgH="1066680" progId="Equation.3">
                    <p:embed/>
                  </p:oleObj>
                </mc:Choice>
                <mc:Fallback>
                  <p:oleObj name="Equação" r:id="rId4" imgW="4254480" imgH="1066680" progId="Equation.3">
                    <p:embed/>
                    <p:pic>
                      <p:nvPicPr>
                        <p:cNvPr id="25611" name="Object 11">
                          <a:extLst>
                            <a:ext uri="{FF2B5EF4-FFF2-40B4-BE49-F238E27FC236}">
                              <a16:creationId xmlns:a16="http://schemas.microsoft.com/office/drawing/2014/main" id="{326168AF-DEAD-2865-77EB-C92013BD60F8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544" y="3312"/>
                          <a:ext cx="2680" cy="67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</p:spTree>
  </p:cSld>
  <p:clrMapOvr>
    <a:masterClrMapping/>
  </p:clrMapOvr>
  <p:transition>
    <p:pull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56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56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17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56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56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56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560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56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56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56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56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2" grpId="0" autoUpdateAnimBg="0"/>
      <p:bldP spid="25603" grpId="0" autoUpdateAnimBg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00" name="Text Box 4">
            <a:extLst>
              <a:ext uri="{FF2B5EF4-FFF2-40B4-BE49-F238E27FC236}">
                <a16:creationId xmlns:a16="http://schemas.microsoft.com/office/drawing/2014/main" id="{C6ACDDDF-A272-26AA-704E-3F6A93A50C4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304800"/>
            <a:ext cx="67056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pt-BR" altLang="pt-BR" sz="3200">
                <a:latin typeface="Impact" panose="020B0806030902050204" pitchFamily="34" charset="0"/>
              </a:rPr>
              <a:t>Distância de Um Ponto a Uma Reta</a:t>
            </a:r>
          </a:p>
        </p:txBody>
      </p:sp>
      <p:sp>
        <p:nvSpPr>
          <p:cNvPr id="29701" name="Text Box 5">
            <a:extLst>
              <a:ext uri="{FF2B5EF4-FFF2-40B4-BE49-F238E27FC236}">
                <a16:creationId xmlns:a16="http://schemas.microsoft.com/office/drawing/2014/main" id="{E2E9BBF6-04CC-3DD2-233E-9523DA4BB3B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3000" y="1143000"/>
            <a:ext cx="3810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pt-BR" altLang="pt-BR" sz="2800" b="1">
                <a:solidFill>
                  <a:srgbClr val="0033CC"/>
                </a:solidFill>
              </a:rPr>
              <a:t>Solução do Problema 1:</a:t>
            </a:r>
            <a:endParaRPr lang="pt-BR" altLang="pt-BR" sz="2800" b="1" i="1"/>
          </a:p>
        </p:txBody>
      </p:sp>
      <p:sp>
        <p:nvSpPr>
          <p:cNvPr id="29702" name="Text Box 6">
            <a:extLst>
              <a:ext uri="{FF2B5EF4-FFF2-40B4-BE49-F238E27FC236}">
                <a16:creationId xmlns:a16="http://schemas.microsoft.com/office/drawing/2014/main" id="{5BB5016C-DA6E-B6C2-ECCC-00F8D2FBFC5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3000" y="1600200"/>
            <a:ext cx="7620000" cy="8842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/>
            <a:r>
              <a:rPr lang="pt-BR" altLang="pt-BR" b="1"/>
              <a:t>Vamos considerar o retângulo </a:t>
            </a:r>
            <a:r>
              <a:rPr lang="pt-BR" altLang="pt-BR" b="1" i="1"/>
              <a:t>ABCD</a:t>
            </a:r>
            <a:r>
              <a:rPr lang="pt-BR" altLang="pt-BR" b="1"/>
              <a:t> convenientemente posicionado nos eixos coordenados</a:t>
            </a:r>
            <a:r>
              <a:rPr lang="pt-BR" altLang="pt-BR" sz="2800" b="1"/>
              <a:t>:</a:t>
            </a:r>
            <a:endParaRPr lang="pt-BR" altLang="pt-BR" sz="2800" b="1" i="1"/>
          </a:p>
        </p:txBody>
      </p:sp>
      <p:sp>
        <p:nvSpPr>
          <p:cNvPr id="29703" name="Text Box 7">
            <a:extLst>
              <a:ext uri="{FF2B5EF4-FFF2-40B4-BE49-F238E27FC236}">
                <a16:creationId xmlns:a16="http://schemas.microsoft.com/office/drawing/2014/main" id="{AE7E9EDF-3355-9B25-9EE4-62A5123CE0A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71600" y="2833688"/>
            <a:ext cx="19812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/>
            <a:r>
              <a:rPr lang="pt-BR" altLang="pt-BR" sz="2000" b="1" i="1">
                <a:solidFill>
                  <a:srgbClr val="0033CC"/>
                </a:solidFill>
              </a:rPr>
              <a:t>A = ( 0 , 0 )</a:t>
            </a:r>
            <a:endParaRPr lang="pt-BR" altLang="pt-BR" sz="2800" b="1" i="1"/>
          </a:p>
        </p:txBody>
      </p:sp>
      <p:sp>
        <p:nvSpPr>
          <p:cNvPr id="29704" name="Text Box 8">
            <a:extLst>
              <a:ext uri="{FF2B5EF4-FFF2-40B4-BE49-F238E27FC236}">
                <a16:creationId xmlns:a16="http://schemas.microsoft.com/office/drawing/2014/main" id="{30C74E03-BB5B-CBE3-65E9-2AB1297D631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71600" y="3198813"/>
            <a:ext cx="2819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/>
            <a:r>
              <a:rPr lang="pt-BR" altLang="pt-BR" sz="2000" b="1" i="1">
                <a:solidFill>
                  <a:srgbClr val="0033CC"/>
                </a:solidFill>
              </a:rPr>
              <a:t>B = ( 0 , b ),  b&gt;0</a:t>
            </a:r>
            <a:endParaRPr lang="pt-BR" altLang="pt-BR" sz="2800" b="1" i="1"/>
          </a:p>
        </p:txBody>
      </p:sp>
      <p:sp>
        <p:nvSpPr>
          <p:cNvPr id="29705" name="Text Box 9">
            <a:extLst>
              <a:ext uri="{FF2B5EF4-FFF2-40B4-BE49-F238E27FC236}">
                <a16:creationId xmlns:a16="http://schemas.microsoft.com/office/drawing/2014/main" id="{7AF9D9B0-CF8D-6C54-AF6D-C648EAC58A2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71600" y="3519488"/>
            <a:ext cx="2819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/>
            <a:r>
              <a:rPr lang="pt-BR" altLang="pt-BR" sz="2000" b="1" i="1">
                <a:solidFill>
                  <a:srgbClr val="0033CC"/>
                </a:solidFill>
              </a:rPr>
              <a:t>C = ( a , b ),  a&gt;0</a:t>
            </a:r>
            <a:endParaRPr lang="pt-BR" altLang="pt-BR" sz="2800" b="1" i="1"/>
          </a:p>
        </p:txBody>
      </p:sp>
      <p:sp>
        <p:nvSpPr>
          <p:cNvPr id="29706" name="Text Box 10">
            <a:extLst>
              <a:ext uri="{FF2B5EF4-FFF2-40B4-BE49-F238E27FC236}">
                <a16:creationId xmlns:a16="http://schemas.microsoft.com/office/drawing/2014/main" id="{62EF87F1-771A-6777-7267-48A0901205C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71600" y="3900488"/>
            <a:ext cx="2819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/>
            <a:r>
              <a:rPr lang="pt-BR" altLang="pt-BR" sz="2000" b="1" i="1">
                <a:solidFill>
                  <a:srgbClr val="0033CC"/>
                </a:solidFill>
              </a:rPr>
              <a:t>D = ( a , 0 )</a:t>
            </a:r>
            <a:endParaRPr lang="pt-BR" altLang="pt-BR" sz="2800" b="1" i="1"/>
          </a:p>
        </p:txBody>
      </p:sp>
      <p:sp>
        <p:nvSpPr>
          <p:cNvPr id="29707" name="Text Box 11">
            <a:extLst>
              <a:ext uri="{FF2B5EF4-FFF2-40B4-BE49-F238E27FC236}">
                <a16:creationId xmlns:a16="http://schemas.microsoft.com/office/drawing/2014/main" id="{411881ED-329A-F699-C368-3C2C3600ECE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71600" y="4281488"/>
            <a:ext cx="34290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/>
            <a:r>
              <a:rPr lang="pt-BR" altLang="pt-BR" sz="2000" b="1" i="1">
                <a:solidFill>
                  <a:srgbClr val="0033CC"/>
                </a:solidFill>
              </a:rPr>
              <a:t>P = ( c , 0 ), 0 </a:t>
            </a:r>
            <a:r>
              <a:rPr lang="pt-BR" altLang="pt-BR" sz="2000" b="1" i="1">
                <a:solidFill>
                  <a:srgbClr val="0033CC"/>
                </a:solidFill>
                <a:sym typeface="Symbol" panose="05050102010706020507" pitchFamily="18" charset="2"/>
              </a:rPr>
              <a:t> c   a</a:t>
            </a:r>
            <a:endParaRPr lang="pt-BR" altLang="pt-BR" sz="2800" b="1" i="1">
              <a:solidFill>
                <a:srgbClr val="0033CC"/>
              </a:solidFill>
              <a:sym typeface="Symbol" panose="05050102010706020507" pitchFamily="18" charset="2"/>
            </a:endParaRPr>
          </a:p>
        </p:txBody>
      </p:sp>
      <p:sp>
        <p:nvSpPr>
          <p:cNvPr id="29708" name="AutoShape 12">
            <a:extLst>
              <a:ext uri="{FF2B5EF4-FFF2-40B4-BE49-F238E27FC236}">
                <a16:creationId xmlns:a16="http://schemas.microsoft.com/office/drawing/2014/main" id="{8D353891-F168-E344-62A1-0E6EB5DC2F1D}"/>
              </a:ext>
            </a:extLst>
          </p:cNvPr>
          <p:cNvSpPr>
            <a:spLocks/>
          </p:cNvSpPr>
          <p:nvPr/>
        </p:nvSpPr>
        <p:spPr bwMode="auto">
          <a:xfrm>
            <a:off x="1143000" y="2909888"/>
            <a:ext cx="228600" cy="1676400"/>
          </a:xfrm>
          <a:prstGeom prst="leftBrace">
            <a:avLst>
              <a:gd name="adj1" fmla="val 61111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/>
          </a:p>
        </p:txBody>
      </p:sp>
      <p:sp>
        <p:nvSpPr>
          <p:cNvPr id="29713" name="Text Box 17">
            <a:extLst>
              <a:ext uri="{FF2B5EF4-FFF2-40B4-BE49-F238E27FC236}">
                <a16:creationId xmlns:a16="http://schemas.microsoft.com/office/drawing/2014/main" id="{150727E0-AD9B-1C10-806B-AF58E0152F0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19200" y="4814888"/>
            <a:ext cx="7162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/>
            <a:r>
              <a:rPr lang="pt-BR" altLang="pt-BR" b="1"/>
              <a:t>O coeficiente angular da reta AC é: </a:t>
            </a:r>
            <a:endParaRPr lang="pt-BR" altLang="pt-BR" sz="2800" b="1" i="1"/>
          </a:p>
        </p:txBody>
      </p:sp>
      <p:graphicFrame>
        <p:nvGraphicFramePr>
          <p:cNvPr id="29714" name="Object 18">
            <a:extLst>
              <a:ext uri="{FF2B5EF4-FFF2-40B4-BE49-F238E27FC236}">
                <a16:creationId xmlns:a16="http://schemas.microsoft.com/office/drawing/2014/main" id="{8022734E-AC65-AEB0-805E-95A2DB57A5A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096000" y="4800600"/>
          <a:ext cx="671513" cy="493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ção" r:id="rId2" imgW="672840" imgH="495000" progId="Equation.3">
                  <p:embed/>
                </p:oleObj>
              </mc:Choice>
              <mc:Fallback>
                <p:oleObj name="Equação" r:id="rId2" imgW="672840" imgH="495000" progId="Equation.3">
                  <p:embed/>
                  <p:pic>
                    <p:nvPicPr>
                      <p:cNvPr id="29714" name="Object 18">
                        <a:extLst>
                          <a:ext uri="{FF2B5EF4-FFF2-40B4-BE49-F238E27FC236}">
                            <a16:creationId xmlns:a16="http://schemas.microsoft.com/office/drawing/2014/main" id="{8022734E-AC65-AEB0-805E-95A2DB57A5A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0" y="4800600"/>
                        <a:ext cx="671513" cy="4937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9715" name="Text Box 19">
            <a:extLst>
              <a:ext uri="{FF2B5EF4-FFF2-40B4-BE49-F238E27FC236}">
                <a16:creationId xmlns:a16="http://schemas.microsoft.com/office/drawing/2014/main" id="{485787F3-0FC0-BBA8-5848-761CB504F20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19200" y="5273675"/>
            <a:ext cx="71628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/>
            <a:r>
              <a:rPr lang="pt-BR" altLang="pt-BR" b="1"/>
              <a:t>Como a reta AC passa pela origem, o termo independente da sua equação é igual a zero. </a:t>
            </a:r>
            <a:endParaRPr lang="pt-BR" altLang="pt-BR" sz="2800" b="1" i="1"/>
          </a:p>
        </p:txBody>
      </p:sp>
      <p:sp>
        <p:nvSpPr>
          <p:cNvPr id="29716" name="Text Box 20">
            <a:extLst>
              <a:ext uri="{FF2B5EF4-FFF2-40B4-BE49-F238E27FC236}">
                <a16:creationId xmlns:a16="http://schemas.microsoft.com/office/drawing/2014/main" id="{085B648D-F5DF-3A7B-67BD-B3496C3F914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19200" y="6096000"/>
            <a:ext cx="7162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/>
            <a:r>
              <a:rPr lang="pt-BR" altLang="pt-BR" b="1"/>
              <a:t>Daí, a forma geral da equação da reta AC é:</a:t>
            </a:r>
            <a:endParaRPr lang="pt-BR" altLang="pt-BR" sz="2800" b="1" i="1"/>
          </a:p>
        </p:txBody>
      </p:sp>
      <p:sp>
        <p:nvSpPr>
          <p:cNvPr id="29717" name="Text Box 21">
            <a:extLst>
              <a:ext uri="{FF2B5EF4-FFF2-40B4-BE49-F238E27FC236}">
                <a16:creationId xmlns:a16="http://schemas.microsoft.com/office/drawing/2014/main" id="{67D97978-6CF5-6BD9-2D27-5343BD95D24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62800" y="60960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/>
            <a:r>
              <a:rPr lang="pt-BR" altLang="pt-BR" b="1" i="1">
                <a:solidFill>
                  <a:srgbClr val="0033CC"/>
                </a:solidFill>
              </a:rPr>
              <a:t>bx - ay = 0</a:t>
            </a:r>
            <a:endParaRPr lang="pt-BR" altLang="pt-BR" sz="2800" b="1" i="1"/>
          </a:p>
        </p:txBody>
      </p:sp>
      <p:grpSp>
        <p:nvGrpSpPr>
          <p:cNvPr id="29719" name="Group 23">
            <a:extLst>
              <a:ext uri="{FF2B5EF4-FFF2-40B4-BE49-F238E27FC236}">
                <a16:creationId xmlns:a16="http://schemas.microsoft.com/office/drawing/2014/main" id="{CA4B8FC0-A987-12F8-830B-9D51AE8EBA3D}"/>
              </a:ext>
            </a:extLst>
          </p:cNvPr>
          <p:cNvGrpSpPr>
            <a:grpSpLocks/>
          </p:cNvGrpSpPr>
          <p:nvPr/>
        </p:nvGrpSpPr>
        <p:grpSpPr bwMode="auto">
          <a:xfrm>
            <a:off x="4800600" y="2447925"/>
            <a:ext cx="3581400" cy="2428875"/>
            <a:chOff x="3024" y="1542"/>
            <a:chExt cx="2256" cy="1530"/>
          </a:xfrm>
        </p:grpSpPr>
        <p:sp>
          <p:nvSpPr>
            <p:cNvPr id="29710" name="Text Box 14">
              <a:extLst>
                <a:ext uri="{FF2B5EF4-FFF2-40B4-BE49-F238E27FC236}">
                  <a16:creationId xmlns:a16="http://schemas.microsoft.com/office/drawing/2014/main" id="{1A14A4F0-1D8D-8599-3FD1-973E4C2BA11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168" y="1977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endParaRPr lang="pt-BR" altLang="pt-BR"/>
            </a:p>
          </p:txBody>
        </p:sp>
        <p:pic>
          <p:nvPicPr>
            <p:cNvPr id="29718" name="Picture 22">
              <a:extLst>
                <a:ext uri="{FF2B5EF4-FFF2-40B4-BE49-F238E27FC236}">
                  <a16:creationId xmlns:a16="http://schemas.microsoft.com/office/drawing/2014/main" id="{B1EBD542-A1D9-B55C-B70D-0EDFF46A2405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024" y="1542"/>
              <a:ext cx="2256" cy="153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</p:spTree>
  </p:cSld>
  <p:clrMapOvr>
    <a:masterClrMapping/>
  </p:clrMapOvr>
  <p:transition>
    <p:pull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97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97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97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97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97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97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97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97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97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97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1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97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297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97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97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297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297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297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297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297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297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297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297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297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297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297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297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 nodeType="clickPar">
                      <p:stCondLst>
                        <p:cond delay="indefinite"/>
                      </p:stCondLst>
                      <p:childTnLst>
                        <p:par>
                          <p:cTn id="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297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297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297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297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700" grpId="0" autoUpdateAnimBg="0"/>
      <p:bldP spid="29701" grpId="0" autoUpdateAnimBg="0"/>
      <p:bldP spid="29702" grpId="0" autoUpdateAnimBg="0"/>
      <p:bldP spid="29703" grpId="0" autoUpdateAnimBg="0"/>
      <p:bldP spid="29704" grpId="0" autoUpdateAnimBg="0"/>
      <p:bldP spid="29705" grpId="0" autoUpdateAnimBg="0"/>
      <p:bldP spid="29706" grpId="0" autoUpdateAnimBg="0"/>
      <p:bldP spid="29707" grpId="0" autoUpdateAnimBg="0"/>
      <p:bldP spid="29713" grpId="0" autoUpdateAnimBg="0"/>
      <p:bldP spid="29715" grpId="0" autoUpdateAnimBg="0"/>
      <p:bldP spid="29716" grpId="0" autoUpdateAnimBg="0"/>
      <p:bldP spid="29717" grpId="0" autoUpdateAnimBg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3" name="Text Box 3">
            <a:extLst>
              <a:ext uri="{FF2B5EF4-FFF2-40B4-BE49-F238E27FC236}">
                <a16:creationId xmlns:a16="http://schemas.microsoft.com/office/drawing/2014/main" id="{C4E0497D-6A09-3E7D-AE85-6F21319461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19200" y="1447800"/>
            <a:ext cx="5562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/>
            <a:r>
              <a:rPr lang="pt-BR" altLang="pt-BR" b="1"/>
              <a:t>A equação segmentária  da reta BD é:</a:t>
            </a:r>
            <a:endParaRPr lang="pt-BR" altLang="pt-BR" sz="2800" b="1" i="1"/>
          </a:p>
        </p:txBody>
      </p:sp>
      <p:sp>
        <p:nvSpPr>
          <p:cNvPr id="30724" name="Text Box 4">
            <a:extLst>
              <a:ext uri="{FF2B5EF4-FFF2-40B4-BE49-F238E27FC236}">
                <a16:creationId xmlns:a16="http://schemas.microsoft.com/office/drawing/2014/main" id="{15A60715-B566-1405-A21A-93D166284FA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19200" y="381000"/>
            <a:ext cx="6477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pt-BR" altLang="pt-BR" sz="2800" b="1">
                <a:solidFill>
                  <a:srgbClr val="0033CC"/>
                </a:solidFill>
              </a:rPr>
              <a:t>Solução do Problema 1 (continuação):</a:t>
            </a:r>
            <a:endParaRPr lang="pt-BR" altLang="pt-BR" sz="2800" b="1" i="1"/>
          </a:p>
        </p:txBody>
      </p:sp>
      <p:graphicFrame>
        <p:nvGraphicFramePr>
          <p:cNvPr id="30726" name="Object 6">
            <a:extLst>
              <a:ext uri="{FF2B5EF4-FFF2-40B4-BE49-F238E27FC236}">
                <a16:creationId xmlns:a16="http://schemas.microsoft.com/office/drawing/2014/main" id="{B2CF8DE3-8DC6-58E8-0330-C77B5BD7704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400800" y="1460500"/>
          <a:ext cx="939800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ção" r:id="rId2" imgW="939600" imgH="520560" progId="Equation.3">
                  <p:embed/>
                </p:oleObj>
              </mc:Choice>
              <mc:Fallback>
                <p:oleObj name="Equação" r:id="rId2" imgW="939600" imgH="520560" progId="Equation.3">
                  <p:embed/>
                  <p:pic>
                    <p:nvPicPr>
                      <p:cNvPr id="30726" name="Object 6">
                        <a:extLst>
                          <a:ext uri="{FF2B5EF4-FFF2-40B4-BE49-F238E27FC236}">
                            <a16:creationId xmlns:a16="http://schemas.microsoft.com/office/drawing/2014/main" id="{B2CF8DE3-8DC6-58E8-0330-C77B5BD7704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00800" y="1460500"/>
                        <a:ext cx="939800" cy="520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727" name="Text Box 7">
            <a:extLst>
              <a:ext uri="{FF2B5EF4-FFF2-40B4-BE49-F238E27FC236}">
                <a16:creationId xmlns:a16="http://schemas.microsoft.com/office/drawing/2014/main" id="{FFDB3666-2937-31F9-77E6-8D2DD171EA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19200" y="2225675"/>
            <a:ext cx="152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/>
            <a:r>
              <a:rPr lang="pt-BR" altLang="pt-BR" b="1"/>
              <a:t>Mas: </a:t>
            </a:r>
            <a:endParaRPr lang="pt-BR" altLang="pt-BR" sz="2800" b="1" i="1"/>
          </a:p>
        </p:txBody>
      </p:sp>
      <p:graphicFrame>
        <p:nvGraphicFramePr>
          <p:cNvPr id="30728" name="Object 8">
            <a:extLst>
              <a:ext uri="{FF2B5EF4-FFF2-40B4-BE49-F238E27FC236}">
                <a16:creationId xmlns:a16="http://schemas.microsoft.com/office/drawing/2014/main" id="{9427D343-DE56-AE38-89F3-11E96B8DEAB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184400" y="2238375"/>
          <a:ext cx="5054600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ção" r:id="rId4" imgW="5054400" imgH="520560" progId="Equation.3">
                  <p:embed/>
                </p:oleObj>
              </mc:Choice>
              <mc:Fallback>
                <p:oleObj name="Equação" r:id="rId4" imgW="5054400" imgH="520560" progId="Equation.3">
                  <p:embed/>
                  <p:pic>
                    <p:nvPicPr>
                      <p:cNvPr id="30728" name="Object 8">
                        <a:extLst>
                          <a:ext uri="{FF2B5EF4-FFF2-40B4-BE49-F238E27FC236}">
                            <a16:creationId xmlns:a16="http://schemas.microsoft.com/office/drawing/2014/main" id="{9427D343-DE56-AE38-89F3-11E96B8DEAB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84400" y="2238375"/>
                        <a:ext cx="5054600" cy="520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729" name="Rectangle 9">
            <a:extLst>
              <a:ext uri="{FF2B5EF4-FFF2-40B4-BE49-F238E27FC236}">
                <a16:creationId xmlns:a16="http://schemas.microsoft.com/office/drawing/2014/main" id="{592BF965-EEC5-62E4-1550-2266581FD26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86400" y="2149475"/>
            <a:ext cx="1828800" cy="533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/>
          </a:p>
        </p:txBody>
      </p:sp>
      <p:sp>
        <p:nvSpPr>
          <p:cNvPr id="30730" name="Text Box 10">
            <a:extLst>
              <a:ext uri="{FF2B5EF4-FFF2-40B4-BE49-F238E27FC236}">
                <a16:creationId xmlns:a16="http://schemas.microsoft.com/office/drawing/2014/main" id="{63FAC174-57A8-AD21-51BE-A0616B0C68F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15000" y="2759075"/>
            <a:ext cx="34290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pt-BR" altLang="pt-BR">
                <a:solidFill>
                  <a:srgbClr val="CC3300"/>
                </a:solidFill>
              </a:rPr>
              <a:t>Forma Geral da Equação da reta BD</a:t>
            </a:r>
          </a:p>
        </p:txBody>
      </p:sp>
      <p:sp>
        <p:nvSpPr>
          <p:cNvPr id="30732" name="AutoShape 12">
            <a:extLst>
              <a:ext uri="{FF2B5EF4-FFF2-40B4-BE49-F238E27FC236}">
                <a16:creationId xmlns:a16="http://schemas.microsoft.com/office/drawing/2014/main" id="{163C9ADA-BF92-31F1-E935-D938FCC25FE2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7467600" y="2225675"/>
            <a:ext cx="381000" cy="533400"/>
          </a:xfrm>
          <a:custGeom>
            <a:avLst/>
            <a:gdLst>
              <a:gd name="G0" fmla="+- 12427 0 0"/>
              <a:gd name="G1" fmla="+- 4246 0 0"/>
              <a:gd name="G2" fmla="+- 12158 0 4246"/>
              <a:gd name="G3" fmla="+- G2 0 4246"/>
              <a:gd name="G4" fmla="*/ G3 32768 32059"/>
              <a:gd name="G5" fmla="*/ G4 1 2"/>
              <a:gd name="G6" fmla="+- 21600 0 12427"/>
              <a:gd name="G7" fmla="*/ G6 4246 6079"/>
              <a:gd name="G8" fmla="+- G7 12427 0"/>
              <a:gd name="T0" fmla="*/ 12427 w 21600"/>
              <a:gd name="T1" fmla="*/ 0 h 21600"/>
              <a:gd name="T2" fmla="*/ 12427 w 21600"/>
              <a:gd name="T3" fmla="*/ 12158 h 21600"/>
              <a:gd name="T4" fmla="*/ 1874 w 21600"/>
              <a:gd name="T5" fmla="*/ 21600 h 21600"/>
              <a:gd name="T6" fmla="*/ 21600 w 21600"/>
              <a:gd name="T7" fmla="*/ 6079 h 21600"/>
              <a:gd name="T8" fmla="*/ 17694720 60000 65536"/>
              <a:gd name="T9" fmla="*/ 5898240 60000 65536"/>
              <a:gd name="T10" fmla="*/ 5898240 60000 65536"/>
              <a:gd name="T11" fmla="*/ 0 60000 65536"/>
              <a:gd name="T12" fmla="*/ 12427 w 21600"/>
              <a:gd name="T13" fmla="*/ G1 h 21600"/>
              <a:gd name="T14" fmla="*/ G8 w 21600"/>
              <a:gd name="T15" fmla="*/ G2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21600" y="6079"/>
                </a:moveTo>
                <a:lnTo>
                  <a:pt x="12427" y="0"/>
                </a:lnTo>
                <a:lnTo>
                  <a:pt x="12427" y="4246"/>
                </a:lnTo>
                <a:cubicBezTo>
                  <a:pt x="5564" y="4246"/>
                  <a:pt x="0" y="7788"/>
                  <a:pt x="0" y="12158"/>
                </a:cubicBezTo>
                <a:lnTo>
                  <a:pt x="0" y="21600"/>
                </a:lnTo>
                <a:lnTo>
                  <a:pt x="3747" y="21600"/>
                </a:lnTo>
                <a:lnTo>
                  <a:pt x="3747" y="12158"/>
                </a:lnTo>
                <a:cubicBezTo>
                  <a:pt x="3747" y="9813"/>
                  <a:pt x="7633" y="7912"/>
                  <a:pt x="12427" y="7912"/>
                </a:cubicBezTo>
                <a:lnTo>
                  <a:pt x="12427" y="12158"/>
                </a:lnTo>
                <a:close/>
              </a:path>
            </a:pathLst>
          </a:custGeom>
          <a:solidFill>
            <a:srgbClr val="CC33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/>
          </a:p>
        </p:txBody>
      </p:sp>
      <p:sp>
        <p:nvSpPr>
          <p:cNvPr id="30733" name="Text Box 13">
            <a:extLst>
              <a:ext uri="{FF2B5EF4-FFF2-40B4-BE49-F238E27FC236}">
                <a16:creationId xmlns:a16="http://schemas.microsoft.com/office/drawing/2014/main" id="{BB91F580-D7EB-AB64-9E3B-B0F15A754B6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19200" y="31242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/>
            <a:r>
              <a:rPr lang="pt-BR" altLang="pt-BR" b="1"/>
              <a:t>Daí: </a:t>
            </a:r>
          </a:p>
        </p:txBody>
      </p:sp>
      <p:graphicFrame>
        <p:nvGraphicFramePr>
          <p:cNvPr id="30735" name="Object 15">
            <a:extLst>
              <a:ext uri="{FF2B5EF4-FFF2-40B4-BE49-F238E27FC236}">
                <a16:creationId xmlns:a16="http://schemas.microsoft.com/office/drawing/2014/main" id="{5C66BBAD-9300-BDF1-A6B7-1963A06178E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389313" y="3644900"/>
          <a:ext cx="5449887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ção" r:id="rId6" imgW="5448240" imgH="927000" progId="Equation.3">
                  <p:embed/>
                </p:oleObj>
              </mc:Choice>
              <mc:Fallback>
                <p:oleObj name="Equação" r:id="rId6" imgW="5448240" imgH="927000" progId="Equation.3">
                  <p:embed/>
                  <p:pic>
                    <p:nvPicPr>
                      <p:cNvPr id="30735" name="Object 15">
                        <a:extLst>
                          <a:ext uri="{FF2B5EF4-FFF2-40B4-BE49-F238E27FC236}">
                            <a16:creationId xmlns:a16="http://schemas.microsoft.com/office/drawing/2014/main" id="{5C66BBAD-9300-BDF1-A6B7-1963A06178E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89313" y="3644900"/>
                        <a:ext cx="5449887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38" name="Object 18">
            <a:extLst>
              <a:ext uri="{FF2B5EF4-FFF2-40B4-BE49-F238E27FC236}">
                <a16:creationId xmlns:a16="http://schemas.microsoft.com/office/drawing/2014/main" id="{6AF20AC5-A4ED-2753-7855-96FA45DADE5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743700" y="4876800"/>
          <a:ext cx="2400300" cy="1627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Imagem de bitmap" r:id="rId8" imgW="3580952" imgH="2429214" progId="Paint.Picture">
                  <p:embed/>
                </p:oleObj>
              </mc:Choice>
              <mc:Fallback>
                <p:oleObj name="Imagem de bitmap" r:id="rId8" imgW="3580952" imgH="2429214" progId="Paint.Picture">
                  <p:embed/>
                  <p:pic>
                    <p:nvPicPr>
                      <p:cNvPr id="30738" name="Object 18">
                        <a:extLst>
                          <a:ext uri="{FF2B5EF4-FFF2-40B4-BE49-F238E27FC236}">
                            <a16:creationId xmlns:a16="http://schemas.microsoft.com/office/drawing/2014/main" id="{6AF20AC5-A4ED-2753-7855-96FA45DADE5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43700" y="4876800"/>
                        <a:ext cx="2400300" cy="16271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739" name="Text Box 19">
            <a:extLst>
              <a:ext uri="{FF2B5EF4-FFF2-40B4-BE49-F238E27FC236}">
                <a16:creationId xmlns:a16="http://schemas.microsoft.com/office/drawing/2014/main" id="{06FF101D-9BE5-AC9F-3753-DE521CE10E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3000" y="4876800"/>
            <a:ext cx="55626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/>
            <a:r>
              <a:rPr lang="pt-BR" altLang="pt-BR" b="1"/>
              <a:t>Observe que a constante encontrada é a distância do ponto </a:t>
            </a:r>
            <a:r>
              <a:rPr lang="pt-BR" altLang="pt-BR" b="1" i="1"/>
              <a:t>A</a:t>
            </a:r>
            <a:r>
              <a:rPr lang="pt-BR" altLang="pt-BR" b="1"/>
              <a:t> a reta BD :</a:t>
            </a:r>
            <a:endParaRPr lang="pt-BR" altLang="pt-BR" sz="2800" b="1" i="1"/>
          </a:p>
        </p:txBody>
      </p:sp>
      <p:graphicFrame>
        <p:nvGraphicFramePr>
          <p:cNvPr id="30740" name="Object 20">
            <a:extLst>
              <a:ext uri="{FF2B5EF4-FFF2-40B4-BE49-F238E27FC236}">
                <a16:creationId xmlns:a16="http://schemas.microsoft.com/office/drawing/2014/main" id="{C4598449-C301-FFA7-5431-00325908CBA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955800" y="5791200"/>
          <a:ext cx="38227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ção" r:id="rId10" imgW="3822480" imgH="901440" progId="Equation.3">
                  <p:embed/>
                </p:oleObj>
              </mc:Choice>
              <mc:Fallback>
                <p:oleObj name="Equação" r:id="rId10" imgW="3822480" imgH="901440" progId="Equation.3">
                  <p:embed/>
                  <p:pic>
                    <p:nvPicPr>
                      <p:cNvPr id="30740" name="Object 20">
                        <a:extLst>
                          <a:ext uri="{FF2B5EF4-FFF2-40B4-BE49-F238E27FC236}">
                            <a16:creationId xmlns:a16="http://schemas.microsoft.com/office/drawing/2014/main" id="{C4598449-C301-FFA7-5431-00325908CBA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55800" y="5791200"/>
                        <a:ext cx="38227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46" name="Object 26">
            <a:extLst>
              <a:ext uri="{FF2B5EF4-FFF2-40B4-BE49-F238E27FC236}">
                <a16:creationId xmlns:a16="http://schemas.microsoft.com/office/drawing/2014/main" id="{D2C00EA1-60E4-56A0-6810-D441338C6C1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629400" y="4857750"/>
          <a:ext cx="2466975" cy="1543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Imagem de bitmap" r:id="rId12" imgW="2467319" imgH="1542857" progId="Paint.Picture">
                  <p:embed/>
                </p:oleObj>
              </mc:Choice>
              <mc:Fallback>
                <p:oleObj name="Imagem de bitmap" r:id="rId12" imgW="2467319" imgH="1542857" progId="Paint.Picture">
                  <p:embed/>
                  <p:pic>
                    <p:nvPicPr>
                      <p:cNvPr id="30746" name="Object 26">
                        <a:extLst>
                          <a:ext uri="{FF2B5EF4-FFF2-40B4-BE49-F238E27FC236}">
                            <a16:creationId xmlns:a16="http://schemas.microsoft.com/office/drawing/2014/main" id="{D2C00EA1-60E4-56A0-6810-D441338C6C1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29400" y="4857750"/>
                        <a:ext cx="2466975" cy="15430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47" name="Object 27">
            <a:extLst>
              <a:ext uri="{FF2B5EF4-FFF2-40B4-BE49-F238E27FC236}">
                <a16:creationId xmlns:a16="http://schemas.microsoft.com/office/drawing/2014/main" id="{90A7895A-EE48-0D98-B465-6A6A94BF90F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293813" y="3962400"/>
          <a:ext cx="2006600" cy="531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ção" r:id="rId14" imgW="2006280" imgH="533160" progId="Equation.3">
                  <p:embed/>
                </p:oleObj>
              </mc:Choice>
              <mc:Fallback>
                <p:oleObj name="Equação" r:id="rId14" imgW="2006280" imgH="533160" progId="Equation.3">
                  <p:embed/>
                  <p:pic>
                    <p:nvPicPr>
                      <p:cNvPr id="30747" name="Object 27">
                        <a:extLst>
                          <a:ext uri="{FF2B5EF4-FFF2-40B4-BE49-F238E27FC236}">
                            <a16:creationId xmlns:a16="http://schemas.microsoft.com/office/drawing/2014/main" id="{90A7895A-EE48-0D98-B465-6A6A94BF90F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3813" y="3962400"/>
                        <a:ext cx="2006600" cy="5318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pull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7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7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07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07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07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07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07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07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07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07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2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07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07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7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07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07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42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07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307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47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07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07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07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07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07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07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307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307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307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307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307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307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82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307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307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3" grpId="0" autoUpdateAnimBg="0"/>
      <p:bldP spid="30724" grpId="0" autoUpdateAnimBg="0"/>
      <p:bldP spid="30727" grpId="0" autoUpdateAnimBg="0"/>
      <p:bldP spid="30730" grpId="0" autoUpdateAnimBg="0"/>
      <p:bldP spid="30733" grpId="0" autoUpdateAnimBg="0"/>
      <p:bldP spid="30739" grpId="0" autoUpdateAnimBg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8" name="Text Box 4">
            <a:extLst>
              <a:ext uri="{FF2B5EF4-FFF2-40B4-BE49-F238E27FC236}">
                <a16:creationId xmlns:a16="http://schemas.microsoft.com/office/drawing/2014/main" id="{3EEFB742-198C-D8EB-A363-13095EAF75F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3000" y="1065213"/>
            <a:ext cx="7620000" cy="13731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/>
            <a:r>
              <a:rPr lang="pt-BR" altLang="pt-BR" sz="2800" b="1">
                <a:solidFill>
                  <a:srgbClr val="0033CC"/>
                </a:solidFill>
              </a:rPr>
              <a:t>Problema 2:</a:t>
            </a:r>
            <a:r>
              <a:rPr lang="pt-BR" altLang="pt-BR" sz="2800" b="1"/>
              <a:t> Determinar o raio da circunferência inscrita em um triângulo retângulo de catetos 3 e 4.</a:t>
            </a:r>
            <a:endParaRPr lang="pt-BR" altLang="pt-BR" sz="2800" b="1" i="1"/>
          </a:p>
        </p:txBody>
      </p:sp>
      <p:sp>
        <p:nvSpPr>
          <p:cNvPr id="31749" name="Text Box 5">
            <a:extLst>
              <a:ext uri="{FF2B5EF4-FFF2-40B4-BE49-F238E27FC236}">
                <a16:creationId xmlns:a16="http://schemas.microsoft.com/office/drawing/2014/main" id="{AE236131-D97F-21CB-B289-CBE50E3C229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304800"/>
            <a:ext cx="67056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pt-BR" altLang="pt-BR" sz="3200">
                <a:latin typeface="Impact" panose="020B0806030902050204" pitchFamily="34" charset="0"/>
              </a:rPr>
              <a:t>Distância de Um Ponto a Uma Reta</a:t>
            </a:r>
          </a:p>
        </p:txBody>
      </p:sp>
      <p:sp>
        <p:nvSpPr>
          <p:cNvPr id="31750" name="Text Box 6">
            <a:extLst>
              <a:ext uri="{FF2B5EF4-FFF2-40B4-BE49-F238E27FC236}">
                <a16:creationId xmlns:a16="http://schemas.microsoft.com/office/drawing/2014/main" id="{44F03423-B503-23A2-0BDB-B8B8BADD416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3000" y="3338513"/>
            <a:ext cx="4343400" cy="16144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/>
            <a:r>
              <a:rPr lang="pt-BR" altLang="pt-BR" b="1"/>
              <a:t>Vamos considerar o triângulo em questão convenientemente posicionado nos eixos coordenados</a:t>
            </a:r>
            <a:r>
              <a:rPr lang="pt-BR" altLang="pt-BR" sz="2800" b="1"/>
              <a:t>.</a:t>
            </a:r>
            <a:endParaRPr lang="pt-BR" altLang="pt-BR" sz="2800" b="1" i="1"/>
          </a:p>
        </p:txBody>
      </p:sp>
      <p:pic>
        <p:nvPicPr>
          <p:cNvPr id="31753" name="Picture 9">
            <a:extLst>
              <a:ext uri="{FF2B5EF4-FFF2-40B4-BE49-F238E27FC236}">
                <a16:creationId xmlns:a16="http://schemas.microsoft.com/office/drawing/2014/main" id="{CAE42A1A-DEF3-5403-B83D-4FAFB7E0998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62600" y="2882900"/>
            <a:ext cx="3581400" cy="2374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1756" name="Text Box 12">
            <a:extLst>
              <a:ext uri="{FF2B5EF4-FFF2-40B4-BE49-F238E27FC236}">
                <a16:creationId xmlns:a16="http://schemas.microsoft.com/office/drawing/2014/main" id="{A35B21A5-7024-2A1C-D501-56B3CC773EE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3000" y="2681288"/>
            <a:ext cx="25146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/>
            <a:r>
              <a:rPr lang="pt-BR" altLang="pt-BR" sz="2800" b="1" i="1">
                <a:solidFill>
                  <a:srgbClr val="0033CC"/>
                </a:solidFill>
              </a:rPr>
              <a:t>Solução:</a:t>
            </a:r>
            <a:r>
              <a:rPr lang="pt-BR" altLang="pt-BR" sz="2800" b="1"/>
              <a:t> </a:t>
            </a:r>
            <a:endParaRPr lang="pt-BR" altLang="pt-BR" sz="2800" b="1" i="1"/>
          </a:p>
        </p:txBody>
      </p:sp>
    </p:spTree>
  </p:cSld>
  <p:clrMapOvr>
    <a:masterClrMapping/>
  </p:clrMapOvr>
  <p:transition>
    <p:pull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17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17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17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17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17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17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17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17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6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17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17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48" grpId="0" autoUpdateAnimBg="0"/>
      <p:bldP spid="31749" grpId="0" autoUpdateAnimBg="0"/>
      <p:bldP spid="31750" grpId="0" autoUpdateAnimBg="0"/>
      <p:bldP spid="31756" grpId="0" autoUpdateAnimBg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ext Box 2">
            <a:extLst>
              <a:ext uri="{FF2B5EF4-FFF2-40B4-BE49-F238E27FC236}">
                <a16:creationId xmlns:a16="http://schemas.microsoft.com/office/drawing/2014/main" id="{F7AB3762-136B-1C6D-2A73-7623DF95ADB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19200" y="1250950"/>
            <a:ext cx="4114800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/>
            <a:r>
              <a:rPr lang="pt-BR" altLang="pt-BR" b="1"/>
              <a:t>Na figura observamos que o centro da circunferência é o ponto ( </a:t>
            </a:r>
            <a:r>
              <a:rPr lang="pt-BR" altLang="pt-BR" b="1" i="1"/>
              <a:t>r , r </a:t>
            </a:r>
            <a:r>
              <a:rPr lang="pt-BR" altLang="pt-BR" b="1"/>
              <a:t>).</a:t>
            </a:r>
            <a:endParaRPr lang="pt-BR" altLang="pt-BR" sz="2800" b="1" i="1"/>
          </a:p>
        </p:txBody>
      </p:sp>
      <p:sp>
        <p:nvSpPr>
          <p:cNvPr id="32771" name="Text Box 3">
            <a:extLst>
              <a:ext uri="{FF2B5EF4-FFF2-40B4-BE49-F238E27FC236}">
                <a16:creationId xmlns:a16="http://schemas.microsoft.com/office/drawing/2014/main" id="{446E4BE5-BBAD-1E7E-CB7A-5F69DE68A8A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19200" y="2667000"/>
            <a:ext cx="44196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/>
            <a:r>
              <a:rPr lang="pt-BR" altLang="pt-BR" b="1"/>
              <a:t>A reta que contém a hipotenusa possui equação segmentária:</a:t>
            </a:r>
            <a:endParaRPr lang="pt-BR" altLang="pt-BR" sz="2800" b="1" i="1"/>
          </a:p>
        </p:txBody>
      </p:sp>
      <p:sp>
        <p:nvSpPr>
          <p:cNvPr id="32772" name="Text Box 4">
            <a:extLst>
              <a:ext uri="{FF2B5EF4-FFF2-40B4-BE49-F238E27FC236}">
                <a16:creationId xmlns:a16="http://schemas.microsoft.com/office/drawing/2014/main" id="{A998C89E-55CC-011D-D504-09DC50F5F90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3000" y="304800"/>
            <a:ext cx="64008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/>
            <a:r>
              <a:rPr lang="pt-BR" altLang="pt-BR" sz="2800" b="1" i="1">
                <a:solidFill>
                  <a:srgbClr val="0033CC"/>
                </a:solidFill>
              </a:rPr>
              <a:t>Solução do Problema 2 (continuação):</a:t>
            </a:r>
            <a:r>
              <a:rPr lang="pt-BR" altLang="pt-BR" sz="2800" b="1"/>
              <a:t> </a:t>
            </a:r>
            <a:endParaRPr lang="pt-BR" altLang="pt-BR" sz="2800" b="1" i="1"/>
          </a:p>
        </p:txBody>
      </p:sp>
      <p:pic>
        <p:nvPicPr>
          <p:cNvPr id="32773" name="Picture 5">
            <a:extLst>
              <a:ext uri="{FF2B5EF4-FFF2-40B4-BE49-F238E27FC236}">
                <a16:creationId xmlns:a16="http://schemas.microsoft.com/office/drawing/2014/main" id="{403A38C6-E6C6-5183-374A-1EA53206AC4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62600" y="1295400"/>
            <a:ext cx="3581400" cy="2374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32774" name="Object 6">
            <a:extLst>
              <a:ext uri="{FF2B5EF4-FFF2-40B4-BE49-F238E27FC236}">
                <a16:creationId xmlns:a16="http://schemas.microsoft.com/office/drawing/2014/main" id="{A9A29B44-5407-B216-CDF8-DB67F222A9A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971800" y="3657600"/>
          <a:ext cx="939800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ção" r:id="rId3" imgW="939600" imgH="520560" progId="Equation.3">
                  <p:embed/>
                </p:oleObj>
              </mc:Choice>
              <mc:Fallback>
                <p:oleObj name="Equação" r:id="rId3" imgW="939600" imgH="520560" progId="Equation.3">
                  <p:embed/>
                  <p:pic>
                    <p:nvPicPr>
                      <p:cNvPr id="32774" name="Object 6">
                        <a:extLst>
                          <a:ext uri="{FF2B5EF4-FFF2-40B4-BE49-F238E27FC236}">
                            <a16:creationId xmlns:a16="http://schemas.microsoft.com/office/drawing/2014/main" id="{A9A29B44-5407-B216-CDF8-DB67F222A9A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71800" y="3657600"/>
                        <a:ext cx="939800" cy="520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2775" name="Text Box 7">
            <a:extLst>
              <a:ext uri="{FF2B5EF4-FFF2-40B4-BE49-F238E27FC236}">
                <a16:creationId xmlns:a16="http://schemas.microsoft.com/office/drawing/2014/main" id="{A6E83408-2570-D813-D547-65B4B864741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19200" y="4191000"/>
            <a:ext cx="2667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/>
            <a:r>
              <a:rPr lang="pt-BR" altLang="pt-BR" b="1"/>
              <a:t>Daí: </a:t>
            </a:r>
            <a:r>
              <a:rPr lang="pt-BR" altLang="pt-BR" b="1" i="1"/>
              <a:t>3x + 4y = 12</a:t>
            </a:r>
            <a:endParaRPr lang="pt-BR" altLang="pt-BR" sz="2800" b="1" i="1"/>
          </a:p>
        </p:txBody>
      </p:sp>
      <p:sp>
        <p:nvSpPr>
          <p:cNvPr id="32776" name="Text Box 8">
            <a:extLst>
              <a:ext uri="{FF2B5EF4-FFF2-40B4-BE49-F238E27FC236}">
                <a16:creationId xmlns:a16="http://schemas.microsoft.com/office/drawing/2014/main" id="{25B178A4-26D6-043A-17CC-1E7AE5F64FD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76800" y="4191000"/>
            <a:ext cx="2667000" cy="466725"/>
          </a:xfrm>
          <a:prstGeom prst="rect">
            <a:avLst/>
          </a:prstGeom>
          <a:noFill/>
          <a:ln w="9525">
            <a:solidFill>
              <a:schemeClr val="accent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pt-BR" altLang="pt-BR" b="1" i="1"/>
              <a:t>3x + 4y - 12 = 0</a:t>
            </a:r>
            <a:endParaRPr lang="pt-BR" altLang="pt-BR" sz="2800" b="1" i="1"/>
          </a:p>
        </p:txBody>
      </p:sp>
      <p:sp>
        <p:nvSpPr>
          <p:cNvPr id="32777" name="AutoShape 9">
            <a:extLst>
              <a:ext uri="{FF2B5EF4-FFF2-40B4-BE49-F238E27FC236}">
                <a16:creationId xmlns:a16="http://schemas.microsoft.com/office/drawing/2014/main" id="{AB7C8F92-0061-1FBD-46DA-1682D973FE7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33800" y="4343400"/>
            <a:ext cx="990600" cy="228600"/>
          </a:xfrm>
          <a:prstGeom prst="notchedRightArrow">
            <a:avLst>
              <a:gd name="adj1" fmla="val 50000"/>
              <a:gd name="adj2" fmla="val 108333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/>
          </a:p>
        </p:txBody>
      </p:sp>
      <p:sp>
        <p:nvSpPr>
          <p:cNvPr id="32779" name="Text Box 11">
            <a:extLst>
              <a:ext uri="{FF2B5EF4-FFF2-40B4-BE49-F238E27FC236}">
                <a16:creationId xmlns:a16="http://schemas.microsoft.com/office/drawing/2014/main" id="{BA1C0E91-A54B-10DA-DC22-06B0D77A842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4800600"/>
            <a:ext cx="4343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pt-BR" altLang="pt-BR">
                <a:solidFill>
                  <a:srgbClr val="CC3300"/>
                </a:solidFill>
              </a:rPr>
              <a:t>Forma Geral da Equação da reta</a:t>
            </a:r>
          </a:p>
        </p:txBody>
      </p:sp>
      <p:sp>
        <p:nvSpPr>
          <p:cNvPr id="32780" name="AutoShape 12">
            <a:extLst>
              <a:ext uri="{FF2B5EF4-FFF2-40B4-BE49-F238E27FC236}">
                <a16:creationId xmlns:a16="http://schemas.microsoft.com/office/drawing/2014/main" id="{6DB88B47-5637-4776-D782-F4370493A15A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7620000" y="4283075"/>
            <a:ext cx="381000" cy="533400"/>
          </a:xfrm>
          <a:custGeom>
            <a:avLst/>
            <a:gdLst>
              <a:gd name="G0" fmla="+- 12427 0 0"/>
              <a:gd name="G1" fmla="+- 4246 0 0"/>
              <a:gd name="G2" fmla="+- 12158 0 4246"/>
              <a:gd name="G3" fmla="+- G2 0 4246"/>
              <a:gd name="G4" fmla="*/ G3 32768 32059"/>
              <a:gd name="G5" fmla="*/ G4 1 2"/>
              <a:gd name="G6" fmla="+- 21600 0 12427"/>
              <a:gd name="G7" fmla="*/ G6 4246 6079"/>
              <a:gd name="G8" fmla="+- G7 12427 0"/>
              <a:gd name="T0" fmla="*/ 12427 w 21600"/>
              <a:gd name="T1" fmla="*/ 0 h 21600"/>
              <a:gd name="T2" fmla="*/ 12427 w 21600"/>
              <a:gd name="T3" fmla="*/ 12158 h 21600"/>
              <a:gd name="T4" fmla="*/ 1874 w 21600"/>
              <a:gd name="T5" fmla="*/ 21600 h 21600"/>
              <a:gd name="T6" fmla="*/ 21600 w 21600"/>
              <a:gd name="T7" fmla="*/ 6079 h 21600"/>
              <a:gd name="T8" fmla="*/ 17694720 60000 65536"/>
              <a:gd name="T9" fmla="*/ 5898240 60000 65536"/>
              <a:gd name="T10" fmla="*/ 5898240 60000 65536"/>
              <a:gd name="T11" fmla="*/ 0 60000 65536"/>
              <a:gd name="T12" fmla="*/ 12427 w 21600"/>
              <a:gd name="T13" fmla="*/ G1 h 21600"/>
              <a:gd name="T14" fmla="*/ G8 w 21600"/>
              <a:gd name="T15" fmla="*/ G2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21600" y="6079"/>
                </a:moveTo>
                <a:lnTo>
                  <a:pt x="12427" y="0"/>
                </a:lnTo>
                <a:lnTo>
                  <a:pt x="12427" y="4246"/>
                </a:lnTo>
                <a:cubicBezTo>
                  <a:pt x="5564" y="4246"/>
                  <a:pt x="0" y="7788"/>
                  <a:pt x="0" y="12158"/>
                </a:cubicBezTo>
                <a:lnTo>
                  <a:pt x="0" y="21600"/>
                </a:lnTo>
                <a:lnTo>
                  <a:pt x="3747" y="21600"/>
                </a:lnTo>
                <a:lnTo>
                  <a:pt x="3747" y="12158"/>
                </a:lnTo>
                <a:cubicBezTo>
                  <a:pt x="3747" y="9813"/>
                  <a:pt x="7633" y="7912"/>
                  <a:pt x="12427" y="7912"/>
                </a:cubicBezTo>
                <a:lnTo>
                  <a:pt x="12427" y="12158"/>
                </a:lnTo>
                <a:close/>
              </a:path>
            </a:pathLst>
          </a:custGeom>
          <a:solidFill>
            <a:srgbClr val="CC33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/>
          </a:p>
        </p:txBody>
      </p:sp>
      <p:sp>
        <p:nvSpPr>
          <p:cNvPr id="32781" name="Text Box 13">
            <a:extLst>
              <a:ext uri="{FF2B5EF4-FFF2-40B4-BE49-F238E27FC236}">
                <a16:creationId xmlns:a16="http://schemas.microsoft.com/office/drawing/2014/main" id="{9E19AC9A-FA60-4DA4-3C9D-604EDBA9E5C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19200" y="5257800"/>
            <a:ext cx="7924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/>
            <a:r>
              <a:rPr lang="pt-BR" altLang="pt-BR" b="1"/>
              <a:t>A distância do centro a hipotenusa deve ser igual a </a:t>
            </a:r>
            <a:r>
              <a:rPr lang="pt-BR" altLang="pt-BR" b="1" i="1"/>
              <a:t>r, </a:t>
            </a:r>
            <a:r>
              <a:rPr lang="pt-BR" altLang="pt-BR" b="1"/>
              <a:t>logo:</a:t>
            </a:r>
            <a:endParaRPr lang="pt-BR" altLang="pt-BR" sz="2800" b="1" i="1"/>
          </a:p>
        </p:txBody>
      </p:sp>
      <p:pic>
        <p:nvPicPr>
          <p:cNvPr id="32782" name="Picture 14">
            <a:extLst>
              <a:ext uri="{FF2B5EF4-FFF2-40B4-BE49-F238E27FC236}">
                <a16:creationId xmlns:a16="http://schemas.microsoft.com/office/drawing/2014/main" id="{2B5505BF-2F64-A5D0-50EA-BA8D3EB39F8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05200" y="5715000"/>
            <a:ext cx="2438400" cy="1019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>
    <p:pull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27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27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27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27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3" presetClass="entr" presetSubtype="27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27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27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27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27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27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27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2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27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27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27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27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3" presetID="3" presetClass="entr" presetSubtype="5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45" dur="500"/>
                                        <p:tgtEl>
                                          <p:spTgt spid="327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47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27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27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52" presetID="2" presetClass="entr" presetSubtype="9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327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27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0" dur="500"/>
                                        <p:tgtEl>
                                          <p:spTgt spid="327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18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65" dur="500"/>
                                        <p:tgtEl>
                                          <p:spTgt spid="327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70" grpId="0" autoUpdateAnimBg="0"/>
      <p:bldP spid="32771" grpId="0" autoUpdateAnimBg="0"/>
      <p:bldP spid="32772" grpId="0" autoUpdateAnimBg="0"/>
      <p:bldP spid="32775" grpId="0" autoUpdateAnimBg="0"/>
      <p:bldP spid="32776" grpId="0" animBg="1" autoUpdateAnimBg="0"/>
      <p:bldP spid="32779" grpId="0" autoUpdateAnimBg="0"/>
      <p:bldP spid="32781" grpId="0" autoUpdateAnimBg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807" name="AutoShape 15">
            <a:extLst>
              <a:ext uri="{FF2B5EF4-FFF2-40B4-BE49-F238E27FC236}">
                <a16:creationId xmlns:a16="http://schemas.microsoft.com/office/drawing/2014/main" id="{0D5D9EAA-A068-CA7A-A1AB-F15BDD36645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33800" y="5943600"/>
            <a:ext cx="2438400" cy="762000"/>
          </a:xfrm>
          <a:prstGeom prst="foldedCorner">
            <a:avLst>
              <a:gd name="adj" fmla="val 26301"/>
            </a:avLst>
          </a:prstGeom>
          <a:solidFill>
            <a:srgbClr val="E1F0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/>
          </a:p>
        </p:txBody>
      </p:sp>
      <p:pic>
        <p:nvPicPr>
          <p:cNvPr id="33794" name="Picture 2">
            <a:extLst>
              <a:ext uri="{FF2B5EF4-FFF2-40B4-BE49-F238E27FC236}">
                <a16:creationId xmlns:a16="http://schemas.microsoft.com/office/drawing/2014/main" id="{BC78C195-CE29-3838-6A65-8821EE8C099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914400"/>
            <a:ext cx="2438400" cy="1019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3795" name="AutoShape 3">
            <a:extLst>
              <a:ext uri="{FF2B5EF4-FFF2-40B4-BE49-F238E27FC236}">
                <a16:creationId xmlns:a16="http://schemas.microsoft.com/office/drawing/2014/main" id="{9F906A53-7AD2-4392-490A-BFD333B5463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19600" y="1371600"/>
            <a:ext cx="838200" cy="304800"/>
          </a:xfrm>
          <a:prstGeom prst="notchedRightArrow">
            <a:avLst>
              <a:gd name="adj1" fmla="val 50000"/>
              <a:gd name="adj2" fmla="val 6875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/>
          </a:p>
        </p:txBody>
      </p:sp>
      <p:pic>
        <p:nvPicPr>
          <p:cNvPr id="33796" name="Picture 4">
            <a:extLst>
              <a:ext uri="{FF2B5EF4-FFF2-40B4-BE49-F238E27FC236}">
                <a16:creationId xmlns:a16="http://schemas.microsoft.com/office/drawing/2014/main" id="{BAB8D2A3-0589-20CC-1D6A-D8A93CD02F4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0200" y="1143000"/>
            <a:ext cx="2638425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3797" name="Text Box 5">
            <a:extLst>
              <a:ext uri="{FF2B5EF4-FFF2-40B4-BE49-F238E27FC236}">
                <a16:creationId xmlns:a16="http://schemas.microsoft.com/office/drawing/2014/main" id="{BFB58C42-8CF8-17CB-2216-00FC421A8C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3000" y="304800"/>
            <a:ext cx="64008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/>
            <a:r>
              <a:rPr lang="pt-BR" altLang="pt-BR" sz="2800" b="1" i="1">
                <a:solidFill>
                  <a:srgbClr val="0033CC"/>
                </a:solidFill>
              </a:rPr>
              <a:t>Solução do Problema 2 (continuação):</a:t>
            </a:r>
            <a:r>
              <a:rPr lang="pt-BR" altLang="pt-BR" sz="2800" b="1"/>
              <a:t> </a:t>
            </a:r>
            <a:endParaRPr lang="pt-BR" altLang="pt-BR" sz="2800" b="1" i="1"/>
          </a:p>
        </p:txBody>
      </p:sp>
      <p:sp>
        <p:nvSpPr>
          <p:cNvPr id="33798" name="AutoShape 6">
            <a:extLst>
              <a:ext uri="{FF2B5EF4-FFF2-40B4-BE49-F238E27FC236}">
                <a16:creationId xmlns:a16="http://schemas.microsoft.com/office/drawing/2014/main" id="{62D46B4A-52CD-6C1B-4030-DA16F8C60D25}"/>
              </a:ext>
            </a:extLst>
          </p:cNvPr>
          <p:cNvSpPr>
            <a:spLocks noChangeArrowheads="1"/>
          </p:cNvSpPr>
          <p:nvPr/>
        </p:nvSpPr>
        <p:spPr bwMode="auto">
          <a:xfrm rot="7763949">
            <a:off x="5563394" y="2004219"/>
            <a:ext cx="657225" cy="258763"/>
          </a:xfrm>
          <a:prstGeom prst="notchedRightArrow">
            <a:avLst>
              <a:gd name="adj1" fmla="val 50000"/>
              <a:gd name="adj2" fmla="val 6349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/>
          </a:p>
        </p:txBody>
      </p:sp>
      <p:sp>
        <p:nvSpPr>
          <p:cNvPr id="33799" name="AutoShape 7">
            <a:extLst>
              <a:ext uri="{FF2B5EF4-FFF2-40B4-BE49-F238E27FC236}">
                <a16:creationId xmlns:a16="http://schemas.microsoft.com/office/drawing/2014/main" id="{CF13E62D-E19D-498E-A13F-1671C51265C4}"/>
              </a:ext>
            </a:extLst>
          </p:cNvPr>
          <p:cNvSpPr>
            <a:spLocks noChangeArrowheads="1"/>
          </p:cNvSpPr>
          <p:nvPr/>
        </p:nvSpPr>
        <p:spPr bwMode="auto">
          <a:xfrm rot="3598330">
            <a:off x="6307931" y="2004220"/>
            <a:ext cx="657225" cy="258762"/>
          </a:xfrm>
          <a:prstGeom prst="notchedRightArrow">
            <a:avLst>
              <a:gd name="adj1" fmla="val 50000"/>
              <a:gd name="adj2" fmla="val 6349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/>
          </a:p>
        </p:txBody>
      </p:sp>
      <p:sp>
        <p:nvSpPr>
          <p:cNvPr id="33800" name="Text Box 8">
            <a:extLst>
              <a:ext uri="{FF2B5EF4-FFF2-40B4-BE49-F238E27FC236}">
                <a16:creationId xmlns:a16="http://schemas.microsoft.com/office/drawing/2014/main" id="{1B8F96E7-6F69-68EF-8A80-7AE468637A1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53000" y="2581275"/>
            <a:ext cx="906463" cy="466725"/>
          </a:xfrm>
          <a:prstGeom prst="rect">
            <a:avLst/>
          </a:prstGeom>
          <a:noFill/>
          <a:ln w="9525">
            <a:solidFill>
              <a:schemeClr val="accent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pt-BR" altLang="pt-BR" b="1" i="1"/>
              <a:t>r = 1</a:t>
            </a:r>
            <a:endParaRPr lang="pt-BR" altLang="pt-BR" i="1"/>
          </a:p>
        </p:txBody>
      </p:sp>
      <p:sp>
        <p:nvSpPr>
          <p:cNvPr id="33801" name="Text Box 9">
            <a:extLst>
              <a:ext uri="{FF2B5EF4-FFF2-40B4-BE49-F238E27FC236}">
                <a16:creationId xmlns:a16="http://schemas.microsoft.com/office/drawing/2014/main" id="{90D62B95-0ED7-3179-11D3-8E414E87FE6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37338" y="2581275"/>
            <a:ext cx="906462" cy="466725"/>
          </a:xfrm>
          <a:prstGeom prst="rect">
            <a:avLst/>
          </a:prstGeom>
          <a:noFill/>
          <a:ln w="9525">
            <a:solidFill>
              <a:schemeClr val="accent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pt-BR" altLang="pt-BR" b="1" i="1"/>
              <a:t>r = 6</a:t>
            </a:r>
            <a:endParaRPr lang="pt-BR" altLang="pt-BR" i="1"/>
          </a:p>
        </p:txBody>
      </p:sp>
      <p:sp>
        <p:nvSpPr>
          <p:cNvPr id="33802" name="Text Box 10">
            <a:extLst>
              <a:ext uri="{FF2B5EF4-FFF2-40B4-BE49-F238E27FC236}">
                <a16:creationId xmlns:a16="http://schemas.microsoft.com/office/drawing/2014/main" id="{BEB04528-0216-0266-B36C-97BA9FF269D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94375" y="2579688"/>
            <a:ext cx="9080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accent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pt-BR" altLang="pt-BR" b="1"/>
              <a:t>ou</a:t>
            </a:r>
            <a:endParaRPr lang="pt-BR" altLang="pt-BR" i="1"/>
          </a:p>
        </p:txBody>
      </p:sp>
      <p:graphicFrame>
        <p:nvGraphicFramePr>
          <p:cNvPr id="33803" name="Object 11">
            <a:extLst>
              <a:ext uri="{FF2B5EF4-FFF2-40B4-BE49-F238E27FC236}">
                <a16:creationId xmlns:a16="http://schemas.microsoft.com/office/drawing/2014/main" id="{3DC65015-7CC8-08B3-7E20-6ADDC185704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858000" y="3200400"/>
          <a:ext cx="2211388" cy="2257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Imagem de bitmap" r:id="rId4" imgW="2781688" imgH="2838846" progId="Paint.Picture">
                  <p:embed/>
                </p:oleObj>
              </mc:Choice>
              <mc:Fallback>
                <p:oleObj name="Imagem de bitmap" r:id="rId4" imgW="2781688" imgH="2838846" progId="Paint.Picture">
                  <p:embed/>
                  <p:pic>
                    <p:nvPicPr>
                      <p:cNvPr id="33803" name="Object 11">
                        <a:extLst>
                          <a:ext uri="{FF2B5EF4-FFF2-40B4-BE49-F238E27FC236}">
                            <a16:creationId xmlns:a16="http://schemas.microsoft.com/office/drawing/2014/main" id="{3DC65015-7CC8-08B3-7E20-6ADDC185704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0" y="3200400"/>
                        <a:ext cx="2211388" cy="2257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3804" name="Text Box 12">
            <a:extLst>
              <a:ext uri="{FF2B5EF4-FFF2-40B4-BE49-F238E27FC236}">
                <a16:creationId xmlns:a16="http://schemas.microsoft.com/office/drawing/2014/main" id="{118B8BD8-F305-8590-C294-55070215A2A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66800" y="3276600"/>
            <a:ext cx="5791200" cy="1800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/>
            <a:r>
              <a:rPr lang="pt-BR" altLang="pt-BR" sz="2800" b="1"/>
              <a:t>Observe na figura ao lado que existem duas circunferências, </a:t>
            </a:r>
            <a:r>
              <a:rPr lang="pt-BR" altLang="pt-BR" sz="2800" b="1">
                <a:solidFill>
                  <a:srgbClr val="FF5050"/>
                </a:solidFill>
              </a:rPr>
              <a:t>de centro ( </a:t>
            </a:r>
            <a:r>
              <a:rPr lang="pt-BR" altLang="pt-BR" sz="2800" b="1" i="1">
                <a:solidFill>
                  <a:srgbClr val="FF5050"/>
                </a:solidFill>
              </a:rPr>
              <a:t>r , r</a:t>
            </a:r>
            <a:r>
              <a:rPr lang="pt-BR" altLang="pt-BR" sz="2800" b="1">
                <a:solidFill>
                  <a:srgbClr val="FF5050"/>
                </a:solidFill>
              </a:rPr>
              <a:t> )</a:t>
            </a:r>
            <a:r>
              <a:rPr lang="pt-BR" altLang="pt-BR" sz="2800" b="1"/>
              <a:t>,  cujos centros estão ao uma distância </a:t>
            </a:r>
            <a:r>
              <a:rPr lang="pt-BR" altLang="pt-BR" sz="2800" b="1" i="1"/>
              <a:t>r </a:t>
            </a:r>
            <a:r>
              <a:rPr lang="pt-BR" altLang="pt-BR" sz="2800" b="1"/>
              <a:t>da hipotenusa.</a:t>
            </a:r>
          </a:p>
        </p:txBody>
      </p:sp>
      <p:sp>
        <p:nvSpPr>
          <p:cNvPr id="33805" name="Text Box 13">
            <a:extLst>
              <a:ext uri="{FF2B5EF4-FFF2-40B4-BE49-F238E27FC236}">
                <a16:creationId xmlns:a16="http://schemas.microsoft.com/office/drawing/2014/main" id="{03053164-249E-D1D3-40A9-659585CEC3D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66800" y="5334000"/>
            <a:ext cx="80772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/>
            <a:r>
              <a:rPr lang="pt-BR" altLang="pt-BR" sz="2800" b="1"/>
              <a:t>Como queremos a circunferência inscrita então:</a:t>
            </a:r>
          </a:p>
        </p:txBody>
      </p:sp>
      <p:sp>
        <p:nvSpPr>
          <p:cNvPr id="33806" name="Text Box 14">
            <a:extLst>
              <a:ext uri="{FF2B5EF4-FFF2-40B4-BE49-F238E27FC236}">
                <a16:creationId xmlns:a16="http://schemas.microsoft.com/office/drawing/2014/main" id="{D8C73A52-739D-D6BB-C219-975D201F58D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67200" y="6019800"/>
            <a:ext cx="1066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accent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pt-BR" altLang="pt-BR" b="1" i="1"/>
              <a:t>r = 1</a:t>
            </a:r>
            <a:endParaRPr lang="pt-BR" altLang="pt-BR" i="1"/>
          </a:p>
        </p:txBody>
      </p:sp>
    </p:spTree>
  </p:cSld>
  <p:clrMapOvr>
    <a:masterClrMapping/>
  </p:clrMapOvr>
  <p:transition>
    <p:pull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37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37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4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2" dur="500"/>
                                        <p:tgtEl>
                                          <p:spTgt spid="337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37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37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9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37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37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37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37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38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38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8" dur="500"/>
                                        <p:tgtEl>
                                          <p:spTgt spid="338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0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/>
                                        <p:tgtEl>
                                          <p:spTgt spid="337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43" dur="500"/>
                                        <p:tgtEl>
                                          <p:spTgt spid="337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4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338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4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52" dur="500"/>
                                        <p:tgtEl>
                                          <p:spTgt spid="338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4" presetID="23" presetClass="entr" presetSubtype="28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338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3380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38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338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17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338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338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3380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3380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7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8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797" grpId="0" autoUpdateAnimBg="0"/>
      <p:bldP spid="33800" grpId="0" animBg="1" autoUpdateAnimBg="0"/>
      <p:bldP spid="33801" grpId="0" animBg="1" autoUpdateAnimBg="0"/>
      <p:bldP spid="33802" grpId="0" autoUpdateAnimBg="0"/>
      <p:bldP spid="33804" grpId="0" autoUpdateAnimBg="0"/>
      <p:bldP spid="33805" grpId="0" autoUpdateAnimBg="0"/>
      <p:bldP spid="33806" grpId="0" autoUpdateAnimBg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ext Box 2">
            <a:extLst>
              <a:ext uri="{FF2B5EF4-FFF2-40B4-BE49-F238E27FC236}">
                <a16:creationId xmlns:a16="http://schemas.microsoft.com/office/drawing/2014/main" id="{FF3F0E41-2753-B5E0-D192-D7B3D05F3A5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304800"/>
            <a:ext cx="67056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pt-BR" altLang="pt-BR" sz="3200">
                <a:latin typeface="Impact" panose="020B0806030902050204" pitchFamily="34" charset="0"/>
              </a:rPr>
              <a:t>Área De Um Triângulo</a:t>
            </a:r>
          </a:p>
        </p:txBody>
      </p:sp>
      <p:pic>
        <p:nvPicPr>
          <p:cNvPr id="34819" name="Picture 3">
            <a:extLst>
              <a:ext uri="{FF2B5EF4-FFF2-40B4-BE49-F238E27FC236}">
                <a16:creationId xmlns:a16="http://schemas.microsoft.com/office/drawing/2014/main" id="{32F7CA97-A786-A3B3-B2DC-25288386B42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6400" y="1752600"/>
            <a:ext cx="3200400" cy="2279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4820" name="Text Box 4">
            <a:extLst>
              <a:ext uri="{FF2B5EF4-FFF2-40B4-BE49-F238E27FC236}">
                <a16:creationId xmlns:a16="http://schemas.microsoft.com/office/drawing/2014/main" id="{D64C3A0E-55AA-7FD3-2C82-4B383DA0776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3000" y="1143000"/>
            <a:ext cx="70104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/>
            <a:r>
              <a:rPr lang="pt-BR" altLang="pt-BR" sz="2800" b="1"/>
              <a:t>Consideremos o triângulo </a:t>
            </a:r>
            <a:r>
              <a:rPr lang="pt-BR" altLang="pt-BR" sz="2800" b="1" i="1"/>
              <a:t>A</a:t>
            </a:r>
            <a:r>
              <a:rPr lang="pt-BR" altLang="pt-BR" sz="2800" b="1" i="1" baseline="-25000"/>
              <a:t>1</a:t>
            </a:r>
            <a:r>
              <a:rPr lang="pt-BR" altLang="pt-BR" sz="2800" b="1" i="1"/>
              <a:t>A</a:t>
            </a:r>
            <a:r>
              <a:rPr lang="pt-BR" altLang="pt-BR" sz="2800" b="1" i="1" baseline="-25000"/>
              <a:t>2</a:t>
            </a:r>
            <a:r>
              <a:rPr lang="pt-BR" altLang="pt-BR" sz="2800" b="1" i="1"/>
              <a:t>A</a:t>
            </a:r>
            <a:r>
              <a:rPr lang="pt-BR" altLang="pt-BR" sz="2800" b="1" i="1" baseline="-25000"/>
              <a:t>3</a:t>
            </a:r>
            <a:r>
              <a:rPr lang="pt-BR" altLang="pt-BR" sz="2800" b="1" i="1"/>
              <a:t> </a:t>
            </a:r>
            <a:r>
              <a:rPr lang="pt-BR" altLang="pt-BR" sz="2800" b="1"/>
              <a:t> :</a:t>
            </a:r>
            <a:endParaRPr lang="pt-BR" altLang="pt-BR" sz="2800" b="1" i="1"/>
          </a:p>
        </p:txBody>
      </p:sp>
      <p:sp>
        <p:nvSpPr>
          <p:cNvPr id="34821" name="Text Box 5">
            <a:extLst>
              <a:ext uri="{FF2B5EF4-FFF2-40B4-BE49-F238E27FC236}">
                <a16:creationId xmlns:a16="http://schemas.microsoft.com/office/drawing/2014/main" id="{EBD8ECAB-E962-1631-2C4A-225CEF7489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86400" y="2133600"/>
            <a:ext cx="25146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/>
            <a:r>
              <a:rPr lang="pt-BR" altLang="pt-BR" sz="2800" b="1" i="1">
                <a:solidFill>
                  <a:srgbClr val="0033CC"/>
                </a:solidFill>
              </a:rPr>
              <a:t>A</a:t>
            </a:r>
            <a:r>
              <a:rPr lang="pt-BR" altLang="pt-BR" sz="2800" b="1" i="1" baseline="-25000">
                <a:solidFill>
                  <a:srgbClr val="0033CC"/>
                </a:solidFill>
              </a:rPr>
              <a:t>1</a:t>
            </a:r>
            <a:r>
              <a:rPr lang="pt-BR" altLang="pt-BR" sz="2800" b="1" i="1">
                <a:solidFill>
                  <a:srgbClr val="0033CC"/>
                </a:solidFill>
              </a:rPr>
              <a:t> = ( a</a:t>
            </a:r>
            <a:r>
              <a:rPr lang="pt-BR" altLang="pt-BR" sz="2800" b="1" i="1" baseline="-25000">
                <a:solidFill>
                  <a:srgbClr val="0033CC"/>
                </a:solidFill>
              </a:rPr>
              <a:t>1</a:t>
            </a:r>
            <a:r>
              <a:rPr lang="pt-BR" altLang="pt-BR" sz="2800" b="1" i="1">
                <a:solidFill>
                  <a:srgbClr val="0033CC"/>
                </a:solidFill>
              </a:rPr>
              <a:t> , b</a:t>
            </a:r>
            <a:r>
              <a:rPr lang="pt-BR" altLang="pt-BR" sz="2800" b="1" i="1" baseline="-25000">
                <a:solidFill>
                  <a:srgbClr val="0033CC"/>
                </a:solidFill>
              </a:rPr>
              <a:t>1 </a:t>
            </a:r>
            <a:r>
              <a:rPr lang="pt-BR" altLang="pt-BR" sz="2800" b="1" i="1">
                <a:solidFill>
                  <a:srgbClr val="0033CC"/>
                </a:solidFill>
              </a:rPr>
              <a:t>)</a:t>
            </a:r>
          </a:p>
        </p:txBody>
      </p:sp>
      <p:sp>
        <p:nvSpPr>
          <p:cNvPr id="34822" name="Text Box 6">
            <a:extLst>
              <a:ext uri="{FF2B5EF4-FFF2-40B4-BE49-F238E27FC236}">
                <a16:creationId xmlns:a16="http://schemas.microsoft.com/office/drawing/2014/main" id="{C1C26ABF-C279-8DE2-B65A-F1D93746244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86400" y="2681288"/>
            <a:ext cx="25146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/>
            <a:r>
              <a:rPr lang="pt-BR" altLang="pt-BR" sz="2800" b="1" i="1">
                <a:solidFill>
                  <a:srgbClr val="FF5050"/>
                </a:solidFill>
              </a:rPr>
              <a:t>A</a:t>
            </a:r>
            <a:r>
              <a:rPr lang="pt-BR" altLang="pt-BR" sz="2800" b="1" i="1" baseline="-25000">
                <a:solidFill>
                  <a:srgbClr val="FF5050"/>
                </a:solidFill>
              </a:rPr>
              <a:t>2</a:t>
            </a:r>
            <a:r>
              <a:rPr lang="pt-BR" altLang="pt-BR" sz="2800" b="1" i="1">
                <a:solidFill>
                  <a:srgbClr val="FF5050"/>
                </a:solidFill>
              </a:rPr>
              <a:t> = ( a</a:t>
            </a:r>
            <a:r>
              <a:rPr lang="pt-BR" altLang="pt-BR" sz="2800" b="1" i="1" baseline="-25000">
                <a:solidFill>
                  <a:srgbClr val="FF5050"/>
                </a:solidFill>
              </a:rPr>
              <a:t>2</a:t>
            </a:r>
            <a:r>
              <a:rPr lang="pt-BR" altLang="pt-BR" sz="2800" b="1" i="1">
                <a:solidFill>
                  <a:srgbClr val="FF5050"/>
                </a:solidFill>
              </a:rPr>
              <a:t> , b</a:t>
            </a:r>
            <a:r>
              <a:rPr lang="pt-BR" altLang="pt-BR" sz="2800" b="1" i="1" baseline="-25000">
                <a:solidFill>
                  <a:srgbClr val="FF5050"/>
                </a:solidFill>
              </a:rPr>
              <a:t>2 </a:t>
            </a:r>
            <a:r>
              <a:rPr lang="pt-BR" altLang="pt-BR" sz="2800" b="1" i="1">
                <a:solidFill>
                  <a:srgbClr val="FF5050"/>
                </a:solidFill>
              </a:rPr>
              <a:t>)</a:t>
            </a:r>
          </a:p>
        </p:txBody>
      </p:sp>
      <p:sp>
        <p:nvSpPr>
          <p:cNvPr id="34823" name="Text Box 7">
            <a:extLst>
              <a:ext uri="{FF2B5EF4-FFF2-40B4-BE49-F238E27FC236}">
                <a16:creationId xmlns:a16="http://schemas.microsoft.com/office/drawing/2014/main" id="{6E2BD299-4CF2-5035-A02D-4A60069D885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86400" y="3214688"/>
            <a:ext cx="25146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/>
            <a:r>
              <a:rPr lang="pt-BR" altLang="pt-BR" sz="2800" b="1" i="1"/>
              <a:t>A</a:t>
            </a:r>
            <a:r>
              <a:rPr lang="pt-BR" altLang="pt-BR" sz="2800" b="1" i="1" baseline="-25000"/>
              <a:t>3</a:t>
            </a:r>
            <a:r>
              <a:rPr lang="pt-BR" altLang="pt-BR" sz="2800" b="1" i="1"/>
              <a:t> = ( 0 , 0</a:t>
            </a:r>
            <a:r>
              <a:rPr lang="pt-BR" altLang="pt-BR" sz="2800" b="1" i="1" baseline="-25000"/>
              <a:t> </a:t>
            </a:r>
            <a:r>
              <a:rPr lang="pt-BR" altLang="pt-BR" sz="2800" b="1" i="1"/>
              <a:t>)</a:t>
            </a:r>
            <a:endParaRPr lang="pt-BR" altLang="pt-BR" sz="2800" b="1" i="1">
              <a:solidFill>
                <a:srgbClr val="0033CC"/>
              </a:solidFill>
            </a:endParaRPr>
          </a:p>
        </p:txBody>
      </p:sp>
      <p:sp>
        <p:nvSpPr>
          <p:cNvPr id="34824" name="AutoShape 8">
            <a:extLst>
              <a:ext uri="{FF2B5EF4-FFF2-40B4-BE49-F238E27FC236}">
                <a16:creationId xmlns:a16="http://schemas.microsoft.com/office/drawing/2014/main" id="{6E499913-5D88-BF19-87F5-EC1FDADF2D66}"/>
              </a:ext>
            </a:extLst>
          </p:cNvPr>
          <p:cNvSpPr>
            <a:spLocks/>
          </p:cNvSpPr>
          <p:nvPr/>
        </p:nvSpPr>
        <p:spPr bwMode="auto">
          <a:xfrm>
            <a:off x="5029200" y="2209800"/>
            <a:ext cx="381000" cy="1447800"/>
          </a:xfrm>
          <a:prstGeom prst="leftBrace">
            <a:avLst>
              <a:gd name="adj1" fmla="val 31667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/>
          </a:p>
        </p:txBody>
      </p:sp>
      <p:graphicFrame>
        <p:nvGraphicFramePr>
          <p:cNvPr id="34825" name="Object 9">
            <a:extLst>
              <a:ext uri="{FF2B5EF4-FFF2-40B4-BE49-F238E27FC236}">
                <a16:creationId xmlns:a16="http://schemas.microsoft.com/office/drawing/2014/main" id="{9C314FE2-6474-94D2-92B4-FF9E870F2FB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638300" y="1828800"/>
          <a:ext cx="3162300" cy="2247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Imagem de bitmap" r:id="rId3" imgW="3161905" imgH="2247619" progId="Paint.Picture">
                  <p:embed/>
                </p:oleObj>
              </mc:Choice>
              <mc:Fallback>
                <p:oleObj name="Imagem de bitmap" r:id="rId3" imgW="3161905" imgH="2247619" progId="Paint.Picture">
                  <p:embed/>
                  <p:pic>
                    <p:nvPicPr>
                      <p:cNvPr id="34825" name="Object 9">
                        <a:extLst>
                          <a:ext uri="{FF2B5EF4-FFF2-40B4-BE49-F238E27FC236}">
                            <a16:creationId xmlns:a16="http://schemas.microsoft.com/office/drawing/2014/main" id="{9C314FE2-6474-94D2-92B4-FF9E870F2FB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38300" y="1828800"/>
                        <a:ext cx="3162300" cy="2247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4826" name="Text Box 10">
            <a:extLst>
              <a:ext uri="{FF2B5EF4-FFF2-40B4-BE49-F238E27FC236}">
                <a16:creationId xmlns:a16="http://schemas.microsoft.com/office/drawing/2014/main" id="{AA501366-E928-210A-80B9-C260BE3635D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3581400"/>
            <a:ext cx="533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pt-BR" altLang="pt-BR">
                <a:solidFill>
                  <a:srgbClr val="0033CC"/>
                </a:solidFill>
              </a:rPr>
              <a:t>a</a:t>
            </a:r>
            <a:r>
              <a:rPr lang="pt-BR" altLang="pt-BR" baseline="-25000">
                <a:solidFill>
                  <a:srgbClr val="0033CC"/>
                </a:solidFill>
              </a:rPr>
              <a:t>1</a:t>
            </a:r>
            <a:endParaRPr lang="pt-BR" altLang="pt-BR">
              <a:solidFill>
                <a:srgbClr val="0033CC"/>
              </a:solidFill>
            </a:endParaRPr>
          </a:p>
        </p:txBody>
      </p:sp>
      <p:sp>
        <p:nvSpPr>
          <p:cNvPr id="34827" name="Text Box 11">
            <a:extLst>
              <a:ext uri="{FF2B5EF4-FFF2-40B4-BE49-F238E27FC236}">
                <a16:creationId xmlns:a16="http://schemas.microsoft.com/office/drawing/2014/main" id="{AB1BA949-9DF1-F5BA-0DFA-781A0DDD4D3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2590800"/>
            <a:ext cx="5334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pt-BR" altLang="pt-BR" baseline="-25000">
                <a:solidFill>
                  <a:srgbClr val="0033CC"/>
                </a:solidFill>
              </a:rPr>
              <a:t>b1</a:t>
            </a:r>
            <a:endParaRPr lang="pt-BR" altLang="pt-BR">
              <a:solidFill>
                <a:srgbClr val="0033CC"/>
              </a:solidFill>
            </a:endParaRPr>
          </a:p>
        </p:txBody>
      </p:sp>
      <p:sp>
        <p:nvSpPr>
          <p:cNvPr id="34828" name="Text Box 12">
            <a:extLst>
              <a:ext uri="{FF2B5EF4-FFF2-40B4-BE49-F238E27FC236}">
                <a16:creationId xmlns:a16="http://schemas.microsoft.com/office/drawing/2014/main" id="{22560DF5-1362-101C-6D4F-11B4D75ADE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38400" y="3581400"/>
            <a:ext cx="533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pt-BR" altLang="pt-BR">
                <a:solidFill>
                  <a:srgbClr val="FF5050"/>
                </a:solidFill>
              </a:rPr>
              <a:t>a</a:t>
            </a:r>
            <a:r>
              <a:rPr lang="pt-BR" altLang="pt-BR" baseline="-25000">
                <a:solidFill>
                  <a:srgbClr val="FF5050"/>
                </a:solidFill>
              </a:rPr>
              <a:t>2</a:t>
            </a:r>
            <a:endParaRPr lang="pt-BR" altLang="pt-BR">
              <a:solidFill>
                <a:srgbClr val="0033CC"/>
              </a:solidFill>
            </a:endParaRPr>
          </a:p>
        </p:txBody>
      </p:sp>
      <p:sp>
        <p:nvSpPr>
          <p:cNvPr id="34829" name="Text Box 13">
            <a:extLst>
              <a:ext uri="{FF2B5EF4-FFF2-40B4-BE49-F238E27FC236}">
                <a16:creationId xmlns:a16="http://schemas.microsoft.com/office/drawing/2014/main" id="{D7092545-0C64-BC1D-016D-1F342156534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1828800"/>
            <a:ext cx="5334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pt-BR" altLang="pt-BR" baseline="-25000">
                <a:solidFill>
                  <a:srgbClr val="FF5050"/>
                </a:solidFill>
              </a:rPr>
              <a:t>b2</a:t>
            </a:r>
            <a:endParaRPr lang="pt-BR" altLang="pt-BR">
              <a:solidFill>
                <a:srgbClr val="0033CC"/>
              </a:solidFill>
            </a:endParaRPr>
          </a:p>
        </p:txBody>
      </p:sp>
      <p:sp>
        <p:nvSpPr>
          <p:cNvPr id="34831" name="Text Box 15">
            <a:extLst>
              <a:ext uri="{FF2B5EF4-FFF2-40B4-BE49-F238E27FC236}">
                <a16:creationId xmlns:a16="http://schemas.microsoft.com/office/drawing/2014/main" id="{155FA8BD-BE0C-3665-0D04-C62A2799D3C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3000" y="4267200"/>
            <a:ext cx="70104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/>
            <a:r>
              <a:rPr lang="pt-BR" altLang="pt-BR" sz="2800" b="1"/>
              <a:t>O lado </a:t>
            </a:r>
            <a:r>
              <a:rPr lang="pt-BR" altLang="pt-BR" sz="2800" b="1" i="1"/>
              <a:t>A</a:t>
            </a:r>
            <a:r>
              <a:rPr lang="pt-BR" altLang="pt-BR" sz="2800" b="1" i="1" baseline="-25000"/>
              <a:t>1</a:t>
            </a:r>
            <a:r>
              <a:rPr lang="pt-BR" altLang="pt-BR" sz="2800" b="1" i="1"/>
              <a:t>A</a:t>
            </a:r>
            <a:r>
              <a:rPr lang="pt-BR" altLang="pt-BR" sz="2800" b="1" i="1" baseline="-25000"/>
              <a:t>3</a:t>
            </a:r>
            <a:r>
              <a:rPr lang="pt-BR" altLang="pt-BR" sz="2800" b="1" i="1"/>
              <a:t> </a:t>
            </a:r>
            <a:r>
              <a:rPr lang="pt-BR" altLang="pt-BR" sz="2800" b="1"/>
              <a:t> não é vertical, ou seja,  </a:t>
            </a:r>
            <a:r>
              <a:rPr lang="pt-BR" altLang="pt-BR" sz="2800" b="1" i="1">
                <a:solidFill>
                  <a:srgbClr val="0033CC"/>
                </a:solidFill>
              </a:rPr>
              <a:t>a</a:t>
            </a:r>
            <a:r>
              <a:rPr lang="pt-BR" altLang="pt-BR" sz="2800" b="1" i="1" baseline="-25000">
                <a:solidFill>
                  <a:srgbClr val="0033CC"/>
                </a:solidFill>
              </a:rPr>
              <a:t>1</a:t>
            </a:r>
            <a:r>
              <a:rPr lang="pt-BR" altLang="pt-BR" sz="2800" b="1" i="1">
                <a:solidFill>
                  <a:srgbClr val="0033CC"/>
                </a:solidFill>
              </a:rPr>
              <a:t> </a:t>
            </a:r>
            <a:r>
              <a:rPr lang="pt-BR" altLang="pt-BR" sz="2800" b="1" i="1">
                <a:solidFill>
                  <a:srgbClr val="0033CC"/>
                </a:solidFill>
                <a:sym typeface="Symbol" panose="05050102010706020507" pitchFamily="18" charset="2"/>
              </a:rPr>
              <a:t>   0 </a:t>
            </a:r>
            <a:r>
              <a:rPr lang="pt-BR" altLang="pt-BR" sz="2800" b="1" i="1">
                <a:sym typeface="Symbol" panose="05050102010706020507" pitchFamily="18" charset="2"/>
              </a:rPr>
              <a:t>.</a:t>
            </a:r>
            <a:endParaRPr lang="pt-BR" altLang="pt-BR" sz="2800" b="1" i="1"/>
          </a:p>
        </p:txBody>
      </p:sp>
      <p:sp>
        <p:nvSpPr>
          <p:cNvPr id="34832" name="Text Box 16">
            <a:extLst>
              <a:ext uri="{FF2B5EF4-FFF2-40B4-BE49-F238E27FC236}">
                <a16:creationId xmlns:a16="http://schemas.microsoft.com/office/drawing/2014/main" id="{51D64594-A675-FD6E-6C83-86A588D5EF9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3000" y="4814888"/>
            <a:ext cx="70104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/>
            <a:r>
              <a:rPr lang="pt-BR" altLang="pt-BR" sz="2800" b="1"/>
              <a:t>Consideremos </a:t>
            </a:r>
            <a:r>
              <a:rPr lang="pt-BR" altLang="pt-BR" sz="2800" b="1" i="1"/>
              <a:t>A</a:t>
            </a:r>
            <a:r>
              <a:rPr lang="pt-BR" altLang="pt-BR" sz="2800" b="1" i="1" baseline="-25000"/>
              <a:t>1</a:t>
            </a:r>
            <a:r>
              <a:rPr lang="pt-BR" altLang="pt-BR" sz="2800" b="1" i="1"/>
              <a:t>A</a:t>
            </a:r>
            <a:r>
              <a:rPr lang="pt-BR" altLang="pt-BR" sz="2800" b="1" i="1" baseline="-25000"/>
              <a:t>3</a:t>
            </a:r>
            <a:r>
              <a:rPr lang="pt-BR" altLang="pt-BR" sz="2800" b="1" i="1"/>
              <a:t> </a:t>
            </a:r>
            <a:r>
              <a:rPr lang="pt-BR" altLang="pt-BR" sz="2800" b="1"/>
              <a:t>a base do triângulo</a:t>
            </a:r>
            <a:r>
              <a:rPr lang="pt-BR" altLang="pt-BR" sz="2800" b="1" i="1">
                <a:solidFill>
                  <a:srgbClr val="0033CC"/>
                </a:solidFill>
                <a:sym typeface="Symbol" panose="05050102010706020507" pitchFamily="18" charset="2"/>
              </a:rPr>
              <a:t> </a:t>
            </a:r>
            <a:r>
              <a:rPr lang="pt-BR" altLang="pt-BR" sz="2800" b="1" i="1">
                <a:sym typeface="Symbol" panose="05050102010706020507" pitchFamily="18" charset="2"/>
              </a:rPr>
              <a:t>.</a:t>
            </a:r>
            <a:endParaRPr lang="pt-BR" altLang="pt-BR" sz="2800" b="1" i="1"/>
          </a:p>
        </p:txBody>
      </p:sp>
      <p:sp>
        <p:nvSpPr>
          <p:cNvPr id="34833" name="Text Box 17">
            <a:extLst>
              <a:ext uri="{FF2B5EF4-FFF2-40B4-BE49-F238E27FC236}">
                <a16:creationId xmlns:a16="http://schemas.microsoft.com/office/drawing/2014/main" id="{C4E18D9A-2D23-252F-0E3D-038127281BE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3000" y="5348288"/>
            <a:ext cx="70104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/>
            <a:r>
              <a:rPr lang="pt-BR" altLang="pt-BR" sz="2800" b="1"/>
              <a:t>Seja </a:t>
            </a:r>
            <a:r>
              <a:rPr lang="pt-BR" altLang="pt-BR" sz="2800" b="1" i="1"/>
              <a:t>A</a:t>
            </a:r>
            <a:r>
              <a:rPr lang="pt-BR" altLang="pt-BR" sz="2800" b="1" i="1" baseline="-25000"/>
              <a:t>2</a:t>
            </a:r>
            <a:r>
              <a:rPr lang="pt-BR" altLang="pt-BR" sz="2800" b="1" i="1"/>
              <a:t>P </a:t>
            </a:r>
            <a:r>
              <a:rPr lang="pt-BR" altLang="pt-BR" sz="2800" b="1"/>
              <a:t>a altura relativa ao lado </a:t>
            </a:r>
            <a:r>
              <a:rPr lang="pt-BR" altLang="pt-BR" sz="2800" b="1" i="1"/>
              <a:t>A</a:t>
            </a:r>
            <a:r>
              <a:rPr lang="pt-BR" altLang="pt-BR" sz="2800" b="1" i="1" baseline="-25000"/>
              <a:t>1</a:t>
            </a:r>
            <a:r>
              <a:rPr lang="pt-BR" altLang="pt-BR" sz="2800" b="1" i="1"/>
              <a:t>A</a:t>
            </a:r>
            <a:r>
              <a:rPr lang="pt-BR" altLang="pt-BR" sz="2800" b="1" i="1" baseline="-25000"/>
              <a:t>3</a:t>
            </a:r>
            <a:r>
              <a:rPr lang="pt-BR" altLang="pt-BR" sz="2800" b="1" i="1">
                <a:solidFill>
                  <a:srgbClr val="0033CC"/>
                </a:solidFill>
                <a:sym typeface="Symbol" panose="05050102010706020507" pitchFamily="18" charset="2"/>
              </a:rPr>
              <a:t> </a:t>
            </a:r>
            <a:r>
              <a:rPr lang="pt-BR" altLang="pt-BR" sz="2800" b="1" i="1">
                <a:sym typeface="Symbol" panose="05050102010706020507" pitchFamily="18" charset="2"/>
              </a:rPr>
              <a:t>.</a:t>
            </a:r>
            <a:endParaRPr lang="pt-BR" altLang="pt-BR" sz="2800" b="1" i="1"/>
          </a:p>
        </p:txBody>
      </p:sp>
      <p:sp>
        <p:nvSpPr>
          <p:cNvPr id="34834" name="Text Box 18">
            <a:extLst>
              <a:ext uri="{FF2B5EF4-FFF2-40B4-BE49-F238E27FC236}">
                <a16:creationId xmlns:a16="http://schemas.microsoft.com/office/drawing/2014/main" id="{E7966A96-6852-BBDA-84CC-9801EA5B135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71800" y="3200400"/>
            <a:ext cx="533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pt-BR" altLang="pt-BR"/>
              <a:t>P</a:t>
            </a:r>
            <a:endParaRPr lang="pt-BR" altLang="pt-BR">
              <a:solidFill>
                <a:srgbClr val="0033CC"/>
              </a:solidFill>
            </a:endParaRPr>
          </a:p>
        </p:txBody>
      </p:sp>
      <p:sp>
        <p:nvSpPr>
          <p:cNvPr id="34835" name="Text Box 19">
            <a:extLst>
              <a:ext uri="{FF2B5EF4-FFF2-40B4-BE49-F238E27FC236}">
                <a16:creationId xmlns:a16="http://schemas.microsoft.com/office/drawing/2014/main" id="{D0676C8D-086E-2A47-4E61-451AB44EDD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3000" y="5957888"/>
            <a:ext cx="60198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/>
            <a:r>
              <a:rPr lang="pt-BR" altLang="pt-BR" sz="2800" b="1"/>
              <a:t>Então a área do triângulo é dada por:</a:t>
            </a:r>
            <a:endParaRPr lang="pt-BR" altLang="pt-BR" sz="2800" b="1" i="1"/>
          </a:p>
        </p:txBody>
      </p:sp>
      <p:graphicFrame>
        <p:nvGraphicFramePr>
          <p:cNvPr id="34836" name="Object 20">
            <a:extLst>
              <a:ext uri="{FF2B5EF4-FFF2-40B4-BE49-F238E27FC236}">
                <a16:creationId xmlns:a16="http://schemas.microsoft.com/office/drawing/2014/main" id="{C01A8779-5769-D8DD-4BCB-75F64988198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010400" y="6019800"/>
          <a:ext cx="19177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ção" r:id="rId5" imgW="1917360" imgH="558720" progId="Equation.3">
                  <p:embed/>
                </p:oleObj>
              </mc:Choice>
              <mc:Fallback>
                <p:oleObj name="Equação" r:id="rId5" imgW="1917360" imgH="558720" progId="Equation.3">
                  <p:embed/>
                  <p:pic>
                    <p:nvPicPr>
                      <p:cNvPr id="34836" name="Object 20">
                        <a:extLst>
                          <a:ext uri="{FF2B5EF4-FFF2-40B4-BE49-F238E27FC236}">
                            <a16:creationId xmlns:a16="http://schemas.microsoft.com/office/drawing/2014/main" id="{C01A8779-5769-D8DD-4BCB-75F64988198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10400" y="6019800"/>
                        <a:ext cx="1917700" cy="558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4837" name="Rectangle 21">
            <a:extLst>
              <a:ext uri="{FF2B5EF4-FFF2-40B4-BE49-F238E27FC236}">
                <a16:creationId xmlns:a16="http://schemas.microsoft.com/office/drawing/2014/main" id="{6647209E-DF81-225C-1039-4E4E7933637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10400" y="5867400"/>
            <a:ext cx="2057400" cy="838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/>
          </a:p>
        </p:txBody>
      </p:sp>
    </p:spTree>
  </p:cSld>
  <p:clrMapOvr>
    <a:masterClrMapping/>
  </p:clrMapOvr>
  <p:transition>
    <p:pull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48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48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48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48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5" presetID="5" presetClass="entr" presetSubtype="5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17" dur="500"/>
                                        <p:tgtEl>
                                          <p:spTgt spid="348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48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48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48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48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0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348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34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48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48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39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48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48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48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48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348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348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5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348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348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348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348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348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348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348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348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 nodeType="clickPar">
                      <p:stCondLst>
                        <p:cond delay="indefinite"/>
                      </p:stCondLst>
                      <p:childTnLst>
                        <p:par>
                          <p:cTn id="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348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348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84" presetID="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348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348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348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348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 nodeType="clickPar">
                      <p:stCondLst>
                        <p:cond delay="indefinite"/>
                      </p:stCondLst>
                      <p:childTnLst>
                        <p:par>
                          <p:cTn id="9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6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348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9" dur="500" fill="hold"/>
                                        <p:tgtEl>
                                          <p:spTgt spid="348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1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348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348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18" grpId="0" autoUpdateAnimBg="0"/>
      <p:bldP spid="34820" grpId="0" autoUpdateAnimBg="0"/>
      <p:bldP spid="34821" grpId="0" autoUpdateAnimBg="0"/>
      <p:bldP spid="34822" grpId="0" autoUpdateAnimBg="0"/>
      <p:bldP spid="34823" grpId="0" autoUpdateAnimBg="0"/>
      <p:bldP spid="34826" grpId="0" autoUpdateAnimBg="0"/>
      <p:bldP spid="34827" grpId="0" autoUpdateAnimBg="0"/>
      <p:bldP spid="34828" grpId="0" autoUpdateAnimBg="0"/>
      <p:bldP spid="34829" grpId="0" autoUpdateAnimBg="0"/>
      <p:bldP spid="34831" grpId="0" autoUpdateAnimBg="0"/>
      <p:bldP spid="34832" grpId="0" autoUpdateAnimBg="0"/>
      <p:bldP spid="34833" grpId="0" autoUpdateAnimBg="0"/>
      <p:bldP spid="34834" grpId="0" autoUpdateAnimBg="0"/>
      <p:bldP spid="34835" grpId="0" autoUpdateAnimBg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Text Box 2">
            <a:extLst>
              <a:ext uri="{FF2B5EF4-FFF2-40B4-BE49-F238E27FC236}">
                <a16:creationId xmlns:a16="http://schemas.microsoft.com/office/drawing/2014/main" id="{1C9D5A1E-7C5A-4020-DE3B-CA1C4A8813D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304800"/>
            <a:ext cx="67056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pt-BR" altLang="pt-BR" sz="3200">
                <a:latin typeface="Impact" panose="020B0806030902050204" pitchFamily="34" charset="0"/>
              </a:rPr>
              <a:t>Área De Um Triângulo</a:t>
            </a:r>
          </a:p>
        </p:txBody>
      </p:sp>
      <p:sp>
        <p:nvSpPr>
          <p:cNvPr id="35843" name="Text Box 3">
            <a:extLst>
              <a:ext uri="{FF2B5EF4-FFF2-40B4-BE49-F238E27FC236}">
                <a16:creationId xmlns:a16="http://schemas.microsoft.com/office/drawing/2014/main" id="{5045ED9A-88EB-810F-6816-1AD35EF4788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9600" y="1323975"/>
            <a:ext cx="4191000" cy="1373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/>
            <a:r>
              <a:rPr lang="pt-BR" altLang="pt-BR" sz="2800" b="1"/>
              <a:t>Observe que a altura </a:t>
            </a:r>
            <a:r>
              <a:rPr lang="pt-BR" altLang="pt-BR" sz="2800" b="1" i="1"/>
              <a:t>A</a:t>
            </a:r>
            <a:r>
              <a:rPr lang="pt-BR" altLang="pt-BR" sz="2800" b="1" i="1" baseline="-25000"/>
              <a:t>2</a:t>
            </a:r>
            <a:r>
              <a:rPr lang="pt-BR" altLang="pt-BR" sz="2800" b="1" i="1"/>
              <a:t>P</a:t>
            </a:r>
            <a:r>
              <a:rPr lang="pt-BR" altLang="pt-BR" sz="2800" b="1"/>
              <a:t> do triângulo é a distância do ponto  </a:t>
            </a:r>
            <a:r>
              <a:rPr lang="pt-BR" altLang="pt-BR" sz="2800" b="1" i="1"/>
              <a:t>A</a:t>
            </a:r>
            <a:r>
              <a:rPr lang="pt-BR" altLang="pt-BR" sz="2800" b="1" i="1" baseline="-25000"/>
              <a:t>2  </a:t>
            </a:r>
            <a:r>
              <a:rPr lang="pt-BR" altLang="pt-BR" sz="2800" b="1"/>
              <a:t>a  reta </a:t>
            </a:r>
            <a:r>
              <a:rPr lang="pt-BR" altLang="pt-BR" sz="2800" b="1" i="1"/>
              <a:t>A</a:t>
            </a:r>
            <a:r>
              <a:rPr lang="pt-BR" altLang="pt-BR" sz="2800" b="1" i="1" baseline="-25000"/>
              <a:t>1</a:t>
            </a:r>
            <a:r>
              <a:rPr lang="pt-BR" altLang="pt-BR" sz="2800" b="1" i="1"/>
              <a:t>A</a:t>
            </a:r>
            <a:r>
              <a:rPr lang="pt-BR" altLang="pt-BR" sz="2800" b="1" i="1" baseline="-25000"/>
              <a:t>3</a:t>
            </a:r>
            <a:r>
              <a:rPr lang="pt-BR" altLang="pt-BR" sz="2800" b="1"/>
              <a:t> .</a:t>
            </a:r>
            <a:endParaRPr lang="pt-BR" altLang="pt-BR" sz="2800" b="1" i="1"/>
          </a:p>
        </p:txBody>
      </p:sp>
      <p:grpSp>
        <p:nvGrpSpPr>
          <p:cNvPr id="35851" name="Group 11">
            <a:extLst>
              <a:ext uri="{FF2B5EF4-FFF2-40B4-BE49-F238E27FC236}">
                <a16:creationId xmlns:a16="http://schemas.microsoft.com/office/drawing/2014/main" id="{F298DAFE-FE91-1E1E-779B-F6CA7473BDDD}"/>
              </a:ext>
            </a:extLst>
          </p:cNvPr>
          <p:cNvGrpSpPr>
            <a:grpSpLocks/>
          </p:cNvGrpSpPr>
          <p:nvPr/>
        </p:nvGrpSpPr>
        <p:grpSpPr bwMode="auto">
          <a:xfrm>
            <a:off x="1143000" y="1066800"/>
            <a:ext cx="3276600" cy="2247900"/>
            <a:chOff x="960" y="1152"/>
            <a:chExt cx="2064" cy="1416"/>
          </a:xfrm>
        </p:grpSpPr>
        <p:graphicFrame>
          <p:nvGraphicFramePr>
            <p:cNvPr id="35845" name="Object 5">
              <a:extLst>
                <a:ext uri="{FF2B5EF4-FFF2-40B4-BE49-F238E27FC236}">
                  <a16:creationId xmlns:a16="http://schemas.microsoft.com/office/drawing/2014/main" id="{B72A983B-74FC-8035-182A-214EDFC7BD3E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1032" y="1152"/>
            <a:ext cx="1992" cy="141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Imagem de bitmap" r:id="rId2" imgW="3161905" imgH="2247619" progId="Paint.Picture">
                    <p:embed/>
                  </p:oleObj>
                </mc:Choice>
                <mc:Fallback>
                  <p:oleObj name="Imagem de bitmap" r:id="rId2" imgW="3161905" imgH="2247619" progId="Paint.Picture">
                    <p:embed/>
                    <p:pic>
                      <p:nvPicPr>
                        <p:cNvPr id="35845" name="Object 5">
                          <a:extLst>
                            <a:ext uri="{FF2B5EF4-FFF2-40B4-BE49-F238E27FC236}">
                              <a16:creationId xmlns:a16="http://schemas.microsoft.com/office/drawing/2014/main" id="{B72A983B-74FC-8035-182A-214EDFC7BD3E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3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032" y="1152"/>
                          <a:ext cx="1992" cy="1416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35846" name="Text Box 6">
              <a:extLst>
                <a:ext uri="{FF2B5EF4-FFF2-40B4-BE49-F238E27FC236}">
                  <a16:creationId xmlns:a16="http://schemas.microsoft.com/office/drawing/2014/main" id="{752D6002-2C36-D2A6-3A8E-3B436BC3FE6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448" y="2256"/>
              <a:ext cx="33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pt-BR" altLang="pt-BR">
                  <a:solidFill>
                    <a:srgbClr val="0033CC"/>
                  </a:solidFill>
                </a:rPr>
                <a:t>a</a:t>
              </a:r>
              <a:r>
                <a:rPr lang="pt-BR" altLang="pt-BR" baseline="-25000">
                  <a:solidFill>
                    <a:srgbClr val="0033CC"/>
                  </a:solidFill>
                </a:rPr>
                <a:t>1</a:t>
              </a:r>
              <a:endParaRPr lang="pt-BR" altLang="pt-BR">
                <a:solidFill>
                  <a:srgbClr val="0033CC"/>
                </a:solidFill>
              </a:endParaRPr>
            </a:p>
          </p:txBody>
        </p:sp>
        <p:sp>
          <p:nvSpPr>
            <p:cNvPr id="35847" name="Text Box 7">
              <a:extLst>
                <a:ext uri="{FF2B5EF4-FFF2-40B4-BE49-F238E27FC236}">
                  <a16:creationId xmlns:a16="http://schemas.microsoft.com/office/drawing/2014/main" id="{760190C3-BBC3-C5D2-9D08-ED08069087D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60" y="1632"/>
              <a:ext cx="336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pt-BR" altLang="pt-BR" baseline="-25000">
                  <a:solidFill>
                    <a:srgbClr val="0033CC"/>
                  </a:solidFill>
                </a:rPr>
                <a:t>b1</a:t>
              </a:r>
              <a:endParaRPr lang="pt-BR" altLang="pt-BR">
                <a:solidFill>
                  <a:srgbClr val="0033CC"/>
                </a:solidFill>
              </a:endParaRPr>
            </a:p>
          </p:txBody>
        </p:sp>
        <p:sp>
          <p:nvSpPr>
            <p:cNvPr id="35848" name="Text Box 8">
              <a:extLst>
                <a:ext uri="{FF2B5EF4-FFF2-40B4-BE49-F238E27FC236}">
                  <a16:creationId xmlns:a16="http://schemas.microsoft.com/office/drawing/2014/main" id="{F8D19CCB-7095-87BF-B9A7-34AAE038CE4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36" y="2256"/>
              <a:ext cx="33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pt-BR" altLang="pt-BR">
                  <a:solidFill>
                    <a:srgbClr val="FF5050"/>
                  </a:solidFill>
                </a:rPr>
                <a:t>a</a:t>
              </a:r>
              <a:r>
                <a:rPr lang="pt-BR" altLang="pt-BR" baseline="-25000">
                  <a:solidFill>
                    <a:srgbClr val="FF5050"/>
                  </a:solidFill>
                </a:rPr>
                <a:t>2</a:t>
              </a:r>
              <a:endParaRPr lang="pt-BR" altLang="pt-BR">
                <a:solidFill>
                  <a:srgbClr val="0033CC"/>
                </a:solidFill>
              </a:endParaRPr>
            </a:p>
          </p:txBody>
        </p:sp>
        <p:sp>
          <p:nvSpPr>
            <p:cNvPr id="35849" name="Text Box 9">
              <a:extLst>
                <a:ext uri="{FF2B5EF4-FFF2-40B4-BE49-F238E27FC236}">
                  <a16:creationId xmlns:a16="http://schemas.microsoft.com/office/drawing/2014/main" id="{C23A4CFC-D7D8-428F-53E4-4F22335F098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60" y="1152"/>
              <a:ext cx="336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pt-BR" altLang="pt-BR" baseline="-25000">
                  <a:solidFill>
                    <a:srgbClr val="FF5050"/>
                  </a:solidFill>
                </a:rPr>
                <a:t>b2</a:t>
              </a:r>
              <a:endParaRPr lang="pt-BR" altLang="pt-BR">
                <a:solidFill>
                  <a:srgbClr val="0033CC"/>
                </a:solidFill>
              </a:endParaRPr>
            </a:p>
          </p:txBody>
        </p:sp>
        <p:sp>
          <p:nvSpPr>
            <p:cNvPr id="35850" name="Text Box 10">
              <a:extLst>
                <a:ext uri="{FF2B5EF4-FFF2-40B4-BE49-F238E27FC236}">
                  <a16:creationId xmlns:a16="http://schemas.microsoft.com/office/drawing/2014/main" id="{6411A1CC-F0CD-7032-FB0A-10F1645E94D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016"/>
              <a:ext cx="33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pt-BR" altLang="pt-BR"/>
                <a:t>P</a:t>
              </a:r>
              <a:endParaRPr lang="pt-BR" altLang="pt-BR">
                <a:solidFill>
                  <a:srgbClr val="0033CC"/>
                </a:solidFill>
              </a:endParaRPr>
            </a:p>
          </p:txBody>
        </p:sp>
      </p:grpSp>
      <p:sp>
        <p:nvSpPr>
          <p:cNvPr id="35852" name="Text Box 12">
            <a:extLst>
              <a:ext uri="{FF2B5EF4-FFF2-40B4-BE49-F238E27FC236}">
                <a16:creationId xmlns:a16="http://schemas.microsoft.com/office/drawing/2014/main" id="{6EC7E713-D179-0482-36C3-1A618119FF7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71600" y="3275013"/>
            <a:ext cx="7162800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/>
            <a:r>
              <a:rPr lang="pt-BR" altLang="pt-BR" sz="2800" b="1"/>
              <a:t>Temos que a  </a:t>
            </a:r>
            <a:r>
              <a:rPr lang="pt-BR" altLang="pt-BR" sz="2800" b="1" i="1"/>
              <a:t>A</a:t>
            </a:r>
            <a:r>
              <a:rPr lang="pt-BR" altLang="pt-BR" sz="2800" b="1" i="1" baseline="-25000"/>
              <a:t>1</a:t>
            </a:r>
            <a:r>
              <a:rPr lang="pt-BR" altLang="pt-BR" sz="2800" b="1" i="1"/>
              <a:t>A</a:t>
            </a:r>
            <a:r>
              <a:rPr lang="pt-BR" altLang="pt-BR" sz="2800" b="1" i="1" baseline="-25000"/>
              <a:t>3 </a:t>
            </a:r>
            <a:r>
              <a:rPr lang="pt-BR" altLang="pt-BR" sz="2800" b="1"/>
              <a:t> passa pela origem, logo a sua equação geral é:</a:t>
            </a:r>
            <a:endParaRPr lang="pt-BR" altLang="pt-BR" sz="2800" b="1" i="1"/>
          </a:p>
        </p:txBody>
      </p:sp>
      <p:sp>
        <p:nvSpPr>
          <p:cNvPr id="35853" name="Text Box 13">
            <a:extLst>
              <a:ext uri="{FF2B5EF4-FFF2-40B4-BE49-F238E27FC236}">
                <a16:creationId xmlns:a16="http://schemas.microsoft.com/office/drawing/2014/main" id="{92AFEFE8-C292-0E2F-7BE5-A5D246D423B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81400" y="4271963"/>
            <a:ext cx="2514600" cy="528637"/>
          </a:xfrm>
          <a:prstGeom prst="rect">
            <a:avLst/>
          </a:prstGeom>
          <a:noFill/>
          <a:ln w="9525">
            <a:solidFill>
              <a:srgbClr val="0033CC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pt-BR" altLang="pt-BR" sz="2800" b="1" i="1"/>
              <a:t>b</a:t>
            </a:r>
            <a:r>
              <a:rPr lang="pt-BR" altLang="pt-BR" sz="2800" b="1" i="1" baseline="-25000"/>
              <a:t>1 </a:t>
            </a:r>
            <a:r>
              <a:rPr lang="pt-BR" altLang="pt-BR" sz="2800" b="1" i="1"/>
              <a:t>x - a</a:t>
            </a:r>
            <a:r>
              <a:rPr lang="pt-BR" altLang="pt-BR" sz="2800" b="1" i="1" baseline="-25000"/>
              <a:t>1 </a:t>
            </a:r>
            <a:r>
              <a:rPr lang="pt-BR" altLang="pt-BR" sz="2800" b="1" i="1"/>
              <a:t>y = 0</a:t>
            </a:r>
            <a:r>
              <a:rPr lang="pt-BR" altLang="pt-BR" sz="2800" b="1" i="1">
                <a:solidFill>
                  <a:srgbClr val="0033CC"/>
                </a:solidFill>
              </a:rPr>
              <a:t> </a:t>
            </a:r>
          </a:p>
        </p:txBody>
      </p:sp>
      <p:sp>
        <p:nvSpPr>
          <p:cNvPr id="35854" name="Text Box 14">
            <a:extLst>
              <a:ext uri="{FF2B5EF4-FFF2-40B4-BE49-F238E27FC236}">
                <a16:creationId xmlns:a16="http://schemas.microsoft.com/office/drawing/2014/main" id="{0A483C56-760A-3104-4DC0-63D96144362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71600" y="4876800"/>
            <a:ext cx="7239000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pt-BR" altLang="pt-BR" sz="2800" b="1"/>
              <a:t>Portanto a distância do ponto  </a:t>
            </a:r>
            <a:r>
              <a:rPr lang="pt-BR" altLang="pt-BR" sz="2800" b="1" i="1"/>
              <a:t>A</a:t>
            </a:r>
            <a:r>
              <a:rPr lang="pt-BR" altLang="pt-BR" sz="2800" b="1" i="1" baseline="-25000"/>
              <a:t>2</a:t>
            </a:r>
            <a:r>
              <a:rPr lang="pt-BR" altLang="pt-BR" sz="2800" b="1" baseline="-25000"/>
              <a:t>  </a:t>
            </a:r>
            <a:r>
              <a:rPr lang="pt-BR" altLang="pt-BR" sz="2800" b="1"/>
              <a:t> a reta  </a:t>
            </a:r>
            <a:r>
              <a:rPr lang="pt-BR" altLang="pt-BR" sz="2800" b="1" i="1"/>
              <a:t>A</a:t>
            </a:r>
            <a:r>
              <a:rPr lang="pt-BR" altLang="pt-BR" sz="2800" b="1" i="1" baseline="-25000"/>
              <a:t>1</a:t>
            </a:r>
            <a:r>
              <a:rPr lang="pt-BR" altLang="pt-BR" sz="2800" b="1" i="1"/>
              <a:t>A</a:t>
            </a:r>
            <a:r>
              <a:rPr lang="pt-BR" altLang="pt-BR" sz="2800" b="1" i="1" baseline="-25000"/>
              <a:t>3</a:t>
            </a:r>
            <a:r>
              <a:rPr lang="pt-BR" altLang="pt-BR" sz="2800" b="1" i="1"/>
              <a:t>  </a:t>
            </a:r>
            <a:br>
              <a:rPr lang="pt-BR" altLang="pt-BR" sz="2800" b="1" i="1"/>
            </a:br>
            <a:r>
              <a:rPr lang="pt-BR" altLang="pt-BR" sz="2800" b="1"/>
              <a:t>é dada por :</a:t>
            </a:r>
            <a:endParaRPr lang="pt-BR" altLang="pt-BR" sz="2800" b="1" i="1"/>
          </a:p>
        </p:txBody>
      </p:sp>
      <p:graphicFrame>
        <p:nvGraphicFramePr>
          <p:cNvPr id="35855" name="Object 15">
            <a:extLst>
              <a:ext uri="{FF2B5EF4-FFF2-40B4-BE49-F238E27FC236}">
                <a16:creationId xmlns:a16="http://schemas.microsoft.com/office/drawing/2014/main" id="{4B69BE5A-F080-5920-B6A8-489031ED316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594100" y="5338763"/>
          <a:ext cx="1955800" cy="1371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ção" r:id="rId4" imgW="1955520" imgH="1371600" progId="Equation.3">
                  <p:embed/>
                </p:oleObj>
              </mc:Choice>
              <mc:Fallback>
                <p:oleObj name="Equação" r:id="rId4" imgW="1955520" imgH="1371600" progId="Equation.3">
                  <p:embed/>
                  <p:pic>
                    <p:nvPicPr>
                      <p:cNvPr id="35855" name="Object 15">
                        <a:extLst>
                          <a:ext uri="{FF2B5EF4-FFF2-40B4-BE49-F238E27FC236}">
                            <a16:creationId xmlns:a16="http://schemas.microsoft.com/office/drawing/2014/main" id="{4B69BE5A-F080-5920-B6A8-489031ED316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94100" y="5338763"/>
                        <a:ext cx="1955800" cy="1371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856" name="Object 16">
            <a:extLst>
              <a:ext uri="{FF2B5EF4-FFF2-40B4-BE49-F238E27FC236}">
                <a16:creationId xmlns:a16="http://schemas.microsoft.com/office/drawing/2014/main" id="{C7C8B98D-8C18-AA88-56C8-1860BB4CB06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715000" y="5776913"/>
          <a:ext cx="9398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ção" r:id="rId6" imgW="939600" imgH="507960" progId="Equation.3">
                  <p:embed/>
                </p:oleObj>
              </mc:Choice>
              <mc:Fallback>
                <p:oleObj name="Equação" r:id="rId6" imgW="939600" imgH="507960" progId="Equation.3">
                  <p:embed/>
                  <p:pic>
                    <p:nvPicPr>
                      <p:cNvPr id="35856" name="Object 16">
                        <a:extLst>
                          <a:ext uri="{FF2B5EF4-FFF2-40B4-BE49-F238E27FC236}">
                            <a16:creationId xmlns:a16="http://schemas.microsoft.com/office/drawing/2014/main" id="{C7C8B98D-8C18-AA88-56C8-1860BB4CB06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5000" y="5776913"/>
                        <a:ext cx="939800" cy="50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pull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58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58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58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58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58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58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58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58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58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58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58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58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58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58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58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58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42" grpId="0" autoUpdateAnimBg="0"/>
      <p:bldP spid="35843" grpId="0" autoUpdateAnimBg="0"/>
      <p:bldP spid="35852" grpId="0" autoUpdateAnimBg="0"/>
      <p:bldP spid="35853" grpId="0" animBg="1" autoUpdateAnimBg="0"/>
      <p:bldP spid="35854" grpId="0" autoUpdateAnimBg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Text Box 2">
            <a:extLst>
              <a:ext uri="{FF2B5EF4-FFF2-40B4-BE49-F238E27FC236}">
                <a16:creationId xmlns:a16="http://schemas.microsoft.com/office/drawing/2014/main" id="{F94BA18B-2298-C5C6-1304-55968D14302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304800"/>
            <a:ext cx="67056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pt-BR" altLang="pt-BR" sz="3200">
                <a:latin typeface="Impact" panose="020B0806030902050204" pitchFamily="34" charset="0"/>
              </a:rPr>
              <a:t>Área De Um Triângulo</a:t>
            </a:r>
          </a:p>
        </p:txBody>
      </p:sp>
      <p:grpSp>
        <p:nvGrpSpPr>
          <p:cNvPr id="36867" name="Group 3">
            <a:extLst>
              <a:ext uri="{FF2B5EF4-FFF2-40B4-BE49-F238E27FC236}">
                <a16:creationId xmlns:a16="http://schemas.microsoft.com/office/drawing/2014/main" id="{8BB98B40-E1C6-15F1-6F7C-DE18A010C2CC}"/>
              </a:ext>
            </a:extLst>
          </p:cNvPr>
          <p:cNvGrpSpPr>
            <a:grpSpLocks/>
          </p:cNvGrpSpPr>
          <p:nvPr/>
        </p:nvGrpSpPr>
        <p:grpSpPr bwMode="auto">
          <a:xfrm>
            <a:off x="1143000" y="1447800"/>
            <a:ext cx="3276600" cy="2247900"/>
            <a:chOff x="960" y="1152"/>
            <a:chExt cx="2064" cy="1416"/>
          </a:xfrm>
        </p:grpSpPr>
        <p:graphicFrame>
          <p:nvGraphicFramePr>
            <p:cNvPr id="36868" name="Object 4">
              <a:extLst>
                <a:ext uri="{FF2B5EF4-FFF2-40B4-BE49-F238E27FC236}">
                  <a16:creationId xmlns:a16="http://schemas.microsoft.com/office/drawing/2014/main" id="{FD7D606D-4E14-3CCC-BFA7-8C6C56F9C8AB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1032" y="1152"/>
            <a:ext cx="1992" cy="141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Imagem de bitmap" r:id="rId2" imgW="3161905" imgH="2247619" progId="Paint.Picture">
                    <p:embed/>
                  </p:oleObj>
                </mc:Choice>
                <mc:Fallback>
                  <p:oleObj name="Imagem de bitmap" r:id="rId2" imgW="3161905" imgH="2247619" progId="Paint.Picture">
                    <p:embed/>
                    <p:pic>
                      <p:nvPicPr>
                        <p:cNvPr id="36868" name="Object 4">
                          <a:extLst>
                            <a:ext uri="{FF2B5EF4-FFF2-40B4-BE49-F238E27FC236}">
                              <a16:creationId xmlns:a16="http://schemas.microsoft.com/office/drawing/2014/main" id="{FD7D606D-4E14-3CCC-BFA7-8C6C56F9C8AB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3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032" y="1152"/>
                          <a:ext cx="1992" cy="1416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36869" name="Text Box 5">
              <a:extLst>
                <a:ext uri="{FF2B5EF4-FFF2-40B4-BE49-F238E27FC236}">
                  <a16:creationId xmlns:a16="http://schemas.microsoft.com/office/drawing/2014/main" id="{96791436-DDFF-504A-BB33-D999C8077A4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448" y="2256"/>
              <a:ext cx="33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pt-BR" altLang="pt-BR">
                  <a:solidFill>
                    <a:srgbClr val="0033CC"/>
                  </a:solidFill>
                </a:rPr>
                <a:t>a</a:t>
              </a:r>
              <a:r>
                <a:rPr lang="pt-BR" altLang="pt-BR" baseline="-25000">
                  <a:solidFill>
                    <a:srgbClr val="0033CC"/>
                  </a:solidFill>
                </a:rPr>
                <a:t>1</a:t>
              </a:r>
              <a:endParaRPr lang="pt-BR" altLang="pt-BR">
                <a:solidFill>
                  <a:srgbClr val="0033CC"/>
                </a:solidFill>
              </a:endParaRPr>
            </a:p>
          </p:txBody>
        </p:sp>
        <p:sp>
          <p:nvSpPr>
            <p:cNvPr id="36870" name="Text Box 6">
              <a:extLst>
                <a:ext uri="{FF2B5EF4-FFF2-40B4-BE49-F238E27FC236}">
                  <a16:creationId xmlns:a16="http://schemas.microsoft.com/office/drawing/2014/main" id="{78BBF038-5AFC-9DDC-B258-D4BD028BC85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60" y="1632"/>
              <a:ext cx="336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pt-BR" altLang="pt-BR" baseline="-25000">
                  <a:solidFill>
                    <a:srgbClr val="0033CC"/>
                  </a:solidFill>
                </a:rPr>
                <a:t>b1</a:t>
              </a:r>
              <a:endParaRPr lang="pt-BR" altLang="pt-BR">
                <a:solidFill>
                  <a:srgbClr val="0033CC"/>
                </a:solidFill>
              </a:endParaRPr>
            </a:p>
          </p:txBody>
        </p:sp>
        <p:sp>
          <p:nvSpPr>
            <p:cNvPr id="36871" name="Text Box 7">
              <a:extLst>
                <a:ext uri="{FF2B5EF4-FFF2-40B4-BE49-F238E27FC236}">
                  <a16:creationId xmlns:a16="http://schemas.microsoft.com/office/drawing/2014/main" id="{60D7965F-62D5-6F2C-2955-985BA375E61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36" y="2256"/>
              <a:ext cx="33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pt-BR" altLang="pt-BR">
                  <a:solidFill>
                    <a:srgbClr val="FF5050"/>
                  </a:solidFill>
                </a:rPr>
                <a:t>a</a:t>
              </a:r>
              <a:r>
                <a:rPr lang="pt-BR" altLang="pt-BR" baseline="-25000">
                  <a:solidFill>
                    <a:srgbClr val="FF5050"/>
                  </a:solidFill>
                </a:rPr>
                <a:t>2</a:t>
              </a:r>
              <a:endParaRPr lang="pt-BR" altLang="pt-BR">
                <a:solidFill>
                  <a:srgbClr val="0033CC"/>
                </a:solidFill>
              </a:endParaRPr>
            </a:p>
          </p:txBody>
        </p:sp>
        <p:sp>
          <p:nvSpPr>
            <p:cNvPr id="36872" name="Text Box 8">
              <a:extLst>
                <a:ext uri="{FF2B5EF4-FFF2-40B4-BE49-F238E27FC236}">
                  <a16:creationId xmlns:a16="http://schemas.microsoft.com/office/drawing/2014/main" id="{F625FF43-5D02-91CA-8891-7C19C097503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60" y="1152"/>
              <a:ext cx="336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pt-BR" altLang="pt-BR" baseline="-25000">
                  <a:solidFill>
                    <a:srgbClr val="FF5050"/>
                  </a:solidFill>
                </a:rPr>
                <a:t>b2</a:t>
              </a:r>
              <a:endParaRPr lang="pt-BR" altLang="pt-BR">
                <a:solidFill>
                  <a:srgbClr val="0033CC"/>
                </a:solidFill>
              </a:endParaRPr>
            </a:p>
          </p:txBody>
        </p:sp>
        <p:sp>
          <p:nvSpPr>
            <p:cNvPr id="36873" name="Text Box 9">
              <a:extLst>
                <a:ext uri="{FF2B5EF4-FFF2-40B4-BE49-F238E27FC236}">
                  <a16:creationId xmlns:a16="http://schemas.microsoft.com/office/drawing/2014/main" id="{12357D1A-73D2-35EA-6A49-1D608B49044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016"/>
              <a:ext cx="33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pt-BR" altLang="pt-BR"/>
                <a:t>P</a:t>
              </a:r>
              <a:endParaRPr lang="pt-BR" altLang="pt-BR">
                <a:solidFill>
                  <a:srgbClr val="0033CC"/>
                </a:solidFill>
              </a:endParaRPr>
            </a:p>
          </p:txBody>
        </p:sp>
      </p:grpSp>
      <p:sp>
        <p:nvSpPr>
          <p:cNvPr id="36874" name="Text Box 10">
            <a:extLst>
              <a:ext uri="{FF2B5EF4-FFF2-40B4-BE49-F238E27FC236}">
                <a16:creationId xmlns:a16="http://schemas.microsoft.com/office/drawing/2014/main" id="{6853EC12-D6A2-BC3B-A4F1-0F0085509AD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9600" y="1704975"/>
            <a:ext cx="4191000" cy="1800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/>
            <a:r>
              <a:rPr lang="pt-BR" altLang="pt-BR" sz="2800" b="1"/>
              <a:t>Observe, na figura, que o comprimento da base </a:t>
            </a:r>
            <a:r>
              <a:rPr lang="pt-BR" altLang="pt-BR" sz="2800" b="1" i="1"/>
              <a:t>A</a:t>
            </a:r>
            <a:r>
              <a:rPr lang="pt-BR" altLang="pt-BR" sz="2800" b="1" i="1" baseline="-25000"/>
              <a:t>1</a:t>
            </a:r>
            <a:r>
              <a:rPr lang="pt-BR" altLang="pt-BR" sz="2800" b="1" i="1"/>
              <a:t>A</a:t>
            </a:r>
            <a:r>
              <a:rPr lang="pt-BR" altLang="pt-BR" sz="2800" b="1" i="1" baseline="-25000"/>
              <a:t>3</a:t>
            </a:r>
            <a:r>
              <a:rPr lang="pt-BR" altLang="pt-BR" sz="2800" b="1" i="1"/>
              <a:t> </a:t>
            </a:r>
            <a:r>
              <a:rPr lang="pt-BR" altLang="pt-BR" sz="2800" b="1"/>
              <a:t> é a distância entre os pontos </a:t>
            </a:r>
            <a:r>
              <a:rPr lang="pt-BR" altLang="pt-BR" sz="2800" b="1" i="1"/>
              <a:t>A</a:t>
            </a:r>
            <a:r>
              <a:rPr lang="pt-BR" altLang="pt-BR" sz="2800" b="1" i="1" baseline="-25000"/>
              <a:t>1</a:t>
            </a:r>
            <a:r>
              <a:rPr lang="pt-BR" altLang="pt-BR" sz="2800" b="1" i="1"/>
              <a:t>A</a:t>
            </a:r>
            <a:r>
              <a:rPr lang="pt-BR" altLang="pt-BR" sz="2800" b="1" i="1" baseline="-25000"/>
              <a:t>3</a:t>
            </a:r>
            <a:r>
              <a:rPr lang="pt-BR" altLang="pt-BR" sz="2800" b="1" baseline="-25000"/>
              <a:t>.</a:t>
            </a:r>
            <a:endParaRPr lang="pt-BR" altLang="pt-BR" sz="2800" b="1" i="1"/>
          </a:p>
        </p:txBody>
      </p:sp>
      <p:sp>
        <p:nvSpPr>
          <p:cNvPr id="36875" name="Text Box 11">
            <a:extLst>
              <a:ext uri="{FF2B5EF4-FFF2-40B4-BE49-F238E27FC236}">
                <a16:creationId xmlns:a16="http://schemas.microsoft.com/office/drawing/2014/main" id="{3AA12923-D87D-A3D0-6D91-FF174C016A1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3000" y="4357688"/>
            <a:ext cx="14478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/>
            <a:r>
              <a:rPr lang="pt-BR" altLang="pt-BR" sz="2800" b="1"/>
              <a:t>Daí:</a:t>
            </a:r>
            <a:endParaRPr lang="pt-BR" altLang="pt-BR" sz="2800" b="1" i="1"/>
          </a:p>
        </p:txBody>
      </p:sp>
      <p:graphicFrame>
        <p:nvGraphicFramePr>
          <p:cNvPr id="36876" name="Object 12">
            <a:extLst>
              <a:ext uri="{FF2B5EF4-FFF2-40B4-BE49-F238E27FC236}">
                <a16:creationId xmlns:a16="http://schemas.microsoft.com/office/drawing/2014/main" id="{4F351F1F-7EDE-5DF3-622D-FF621CD5042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133600" y="4229100"/>
          <a:ext cx="3048000" cy="800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ção" r:id="rId4" imgW="3047760" imgH="799920" progId="Equation.3">
                  <p:embed/>
                </p:oleObj>
              </mc:Choice>
              <mc:Fallback>
                <p:oleObj name="Equação" r:id="rId4" imgW="3047760" imgH="799920" progId="Equation.3">
                  <p:embed/>
                  <p:pic>
                    <p:nvPicPr>
                      <p:cNvPr id="36876" name="Object 12">
                        <a:extLst>
                          <a:ext uri="{FF2B5EF4-FFF2-40B4-BE49-F238E27FC236}">
                            <a16:creationId xmlns:a16="http://schemas.microsoft.com/office/drawing/2014/main" id="{4F351F1F-7EDE-5DF3-622D-FF621CD5042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3600" y="4229100"/>
                        <a:ext cx="3048000" cy="800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877" name="Object 13">
            <a:extLst>
              <a:ext uri="{FF2B5EF4-FFF2-40B4-BE49-F238E27FC236}">
                <a16:creationId xmlns:a16="http://schemas.microsoft.com/office/drawing/2014/main" id="{830BD192-C3AD-0E30-BFCA-13BF229C92A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626100" y="4324350"/>
          <a:ext cx="26162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ção" r:id="rId6" imgW="2616120" imgH="609480" progId="Equation.3">
                  <p:embed/>
                </p:oleObj>
              </mc:Choice>
              <mc:Fallback>
                <p:oleObj name="Equação" r:id="rId6" imgW="2616120" imgH="609480" progId="Equation.3">
                  <p:embed/>
                  <p:pic>
                    <p:nvPicPr>
                      <p:cNvPr id="36877" name="Object 13">
                        <a:extLst>
                          <a:ext uri="{FF2B5EF4-FFF2-40B4-BE49-F238E27FC236}">
                            <a16:creationId xmlns:a16="http://schemas.microsoft.com/office/drawing/2014/main" id="{830BD192-C3AD-0E30-BFCA-13BF229C92A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26100" y="4324350"/>
                        <a:ext cx="261620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6878" name="Rectangle 14">
            <a:extLst>
              <a:ext uri="{FF2B5EF4-FFF2-40B4-BE49-F238E27FC236}">
                <a16:creationId xmlns:a16="http://schemas.microsoft.com/office/drawing/2014/main" id="{98D774B7-82F0-2B04-FC97-243DBB9A4DA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19800" y="4191000"/>
            <a:ext cx="2667000" cy="914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/>
          </a:p>
        </p:txBody>
      </p:sp>
    </p:spTree>
  </p:cSld>
  <p:clrMapOvr>
    <a:masterClrMapping/>
  </p:clrMapOvr>
  <p:transition>
    <p:pull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68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68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68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68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68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68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68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68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68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68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68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68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8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68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68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866" grpId="0" autoUpdateAnimBg="0"/>
      <p:bldP spid="36874" grpId="0" autoUpdateAnimBg="0"/>
      <p:bldP spid="36875" grpId="0" autoUpdateAnimBg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901" name="AutoShape 13">
            <a:extLst>
              <a:ext uri="{FF2B5EF4-FFF2-40B4-BE49-F238E27FC236}">
                <a16:creationId xmlns:a16="http://schemas.microsoft.com/office/drawing/2014/main" id="{F12ED111-2449-E4F9-9A62-531BAEC4716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99000" y="5105400"/>
            <a:ext cx="2667000" cy="1371600"/>
          </a:xfrm>
          <a:prstGeom prst="verticalScroll">
            <a:avLst>
              <a:gd name="adj" fmla="val 12500"/>
            </a:avLst>
          </a:prstGeom>
          <a:solidFill>
            <a:srgbClr val="E1F0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/>
          </a:p>
        </p:txBody>
      </p:sp>
      <p:sp>
        <p:nvSpPr>
          <p:cNvPr id="37890" name="Text Box 2">
            <a:extLst>
              <a:ext uri="{FF2B5EF4-FFF2-40B4-BE49-F238E27FC236}">
                <a16:creationId xmlns:a16="http://schemas.microsoft.com/office/drawing/2014/main" id="{D2E88E38-5CB3-3F2A-C886-1C0749B99B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304800"/>
            <a:ext cx="67056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pt-BR" altLang="pt-BR" sz="3200">
                <a:latin typeface="Impact" panose="020B0806030902050204" pitchFamily="34" charset="0"/>
              </a:rPr>
              <a:t>Área De Um Triângulo</a:t>
            </a:r>
          </a:p>
        </p:txBody>
      </p:sp>
      <p:graphicFrame>
        <p:nvGraphicFramePr>
          <p:cNvPr id="37891" name="Object 3">
            <a:extLst>
              <a:ext uri="{FF2B5EF4-FFF2-40B4-BE49-F238E27FC236}">
                <a16:creationId xmlns:a16="http://schemas.microsoft.com/office/drawing/2014/main" id="{20199929-9CF8-39FC-3CB7-E0EC98DFF12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505200" y="1905000"/>
          <a:ext cx="19177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ção" r:id="rId2" imgW="1917360" imgH="558720" progId="Equation.3">
                  <p:embed/>
                </p:oleObj>
              </mc:Choice>
              <mc:Fallback>
                <p:oleObj name="Equação" r:id="rId2" imgW="1917360" imgH="558720" progId="Equation.3">
                  <p:embed/>
                  <p:pic>
                    <p:nvPicPr>
                      <p:cNvPr id="37891" name="Object 3">
                        <a:extLst>
                          <a:ext uri="{FF2B5EF4-FFF2-40B4-BE49-F238E27FC236}">
                            <a16:creationId xmlns:a16="http://schemas.microsoft.com/office/drawing/2014/main" id="{20199929-9CF8-39FC-3CB7-E0EC98DFF12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05200" y="1905000"/>
                        <a:ext cx="1917700" cy="558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7892" name="Text Box 4">
            <a:extLst>
              <a:ext uri="{FF2B5EF4-FFF2-40B4-BE49-F238E27FC236}">
                <a16:creationId xmlns:a16="http://schemas.microsoft.com/office/drawing/2014/main" id="{88ACE599-DE8B-84AC-B5F9-D6232A81944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3000" y="1219200"/>
            <a:ext cx="7239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/>
            <a:r>
              <a:rPr lang="pt-BR" altLang="pt-BR" sz="2800" b="1"/>
              <a:t>Voltando a expressão da área do triângulo:</a:t>
            </a:r>
            <a:endParaRPr lang="pt-BR" altLang="pt-BR" sz="2800" b="1" i="1"/>
          </a:p>
        </p:txBody>
      </p:sp>
      <p:sp>
        <p:nvSpPr>
          <p:cNvPr id="37893" name="Text Box 5">
            <a:extLst>
              <a:ext uri="{FF2B5EF4-FFF2-40B4-BE49-F238E27FC236}">
                <a16:creationId xmlns:a16="http://schemas.microsoft.com/office/drawing/2014/main" id="{59F5A7D8-DF8C-F8A8-054C-E8A956EB17F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3000" y="2667000"/>
            <a:ext cx="24384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/>
            <a:r>
              <a:rPr lang="pt-BR" altLang="pt-BR" sz="2800" b="1"/>
              <a:t>Sabemos que: </a:t>
            </a:r>
            <a:endParaRPr lang="pt-BR" altLang="pt-BR" sz="2800" b="1" i="1"/>
          </a:p>
        </p:txBody>
      </p:sp>
      <p:graphicFrame>
        <p:nvGraphicFramePr>
          <p:cNvPr id="37894" name="Object 6">
            <a:extLst>
              <a:ext uri="{FF2B5EF4-FFF2-40B4-BE49-F238E27FC236}">
                <a16:creationId xmlns:a16="http://schemas.microsoft.com/office/drawing/2014/main" id="{06F576D6-15A2-B3DC-5EDB-31995D46E9D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133600" y="3429000"/>
          <a:ext cx="2222500" cy="1181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ção" r:id="rId4" imgW="2222280" imgH="1180800" progId="Equation.3">
                  <p:embed/>
                </p:oleObj>
              </mc:Choice>
              <mc:Fallback>
                <p:oleObj name="Equação" r:id="rId4" imgW="2222280" imgH="1180800" progId="Equation.3">
                  <p:embed/>
                  <p:pic>
                    <p:nvPicPr>
                      <p:cNvPr id="37894" name="Object 6">
                        <a:extLst>
                          <a:ext uri="{FF2B5EF4-FFF2-40B4-BE49-F238E27FC236}">
                            <a16:creationId xmlns:a16="http://schemas.microsoft.com/office/drawing/2014/main" id="{06F576D6-15A2-B3DC-5EDB-31995D46E9D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3600" y="3429000"/>
                        <a:ext cx="2222500" cy="1181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7896" name="Text Box 8">
            <a:extLst>
              <a:ext uri="{FF2B5EF4-FFF2-40B4-BE49-F238E27FC236}">
                <a16:creationId xmlns:a16="http://schemas.microsoft.com/office/drawing/2014/main" id="{CD0EFD7D-8918-AFBF-2EB6-66A5D04B463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53000" y="3657600"/>
            <a:ext cx="6096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/>
            <a:r>
              <a:rPr lang="pt-BR" altLang="pt-BR" sz="2800" b="1"/>
              <a:t>e </a:t>
            </a:r>
            <a:endParaRPr lang="pt-BR" altLang="pt-BR" sz="2800" b="1" i="1"/>
          </a:p>
        </p:txBody>
      </p:sp>
      <p:graphicFrame>
        <p:nvGraphicFramePr>
          <p:cNvPr id="37897" name="Object 9">
            <a:extLst>
              <a:ext uri="{FF2B5EF4-FFF2-40B4-BE49-F238E27FC236}">
                <a16:creationId xmlns:a16="http://schemas.microsoft.com/office/drawing/2014/main" id="{9BF82C38-028F-FD12-C6F4-A706A7443E0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511800" y="3657600"/>
          <a:ext cx="22606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ção" r:id="rId6" imgW="2260440" imgH="609480" progId="Equation.3">
                  <p:embed/>
                </p:oleObj>
              </mc:Choice>
              <mc:Fallback>
                <p:oleObj name="Equação" r:id="rId6" imgW="2260440" imgH="609480" progId="Equation.3">
                  <p:embed/>
                  <p:pic>
                    <p:nvPicPr>
                      <p:cNvPr id="37897" name="Object 9">
                        <a:extLst>
                          <a:ext uri="{FF2B5EF4-FFF2-40B4-BE49-F238E27FC236}">
                            <a16:creationId xmlns:a16="http://schemas.microsoft.com/office/drawing/2014/main" id="{9BF82C38-028F-FD12-C6F4-A706A7443E0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11800" y="3657600"/>
                        <a:ext cx="226060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7898" name="Text Box 10">
            <a:extLst>
              <a:ext uri="{FF2B5EF4-FFF2-40B4-BE49-F238E27FC236}">
                <a16:creationId xmlns:a16="http://schemas.microsoft.com/office/drawing/2014/main" id="{44C1BD10-1844-751C-A6AD-5EF04441B89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3000" y="4648200"/>
            <a:ext cx="24384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/>
            <a:r>
              <a:rPr lang="pt-BR" altLang="pt-BR" sz="2800" b="1"/>
              <a:t>Logo: </a:t>
            </a:r>
            <a:endParaRPr lang="pt-BR" altLang="pt-BR" sz="2800" b="1" i="1"/>
          </a:p>
        </p:txBody>
      </p:sp>
      <p:graphicFrame>
        <p:nvGraphicFramePr>
          <p:cNvPr id="37899" name="Object 11">
            <a:extLst>
              <a:ext uri="{FF2B5EF4-FFF2-40B4-BE49-F238E27FC236}">
                <a16:creationId xmlns:a16="http://schemas.microsoft.com/office/drawing/2014/main" id="{0115DB15-0966-C8EF-EE0B-6589332889E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143000" y="5257800"/>
          <a:ext cx="3302000" cy="1181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ção" r:id="rId8" imgW="3301920" imgH="1180800" progId="Equation.3">
                  <p:embed/>
                </p:oleObj>
              </mc:Choice>
              <mc:Fallback>
                <p:oleObj name="Equação" r:id="rId8" imgW="3301920" imgH="1180800" progId="Equation.3">
                  <p:embed/>
                  <p:pic>
                    <p:nvPicPr>
                      <p:cNvPr id="37899" name="Object 11">
                        <a:extLst>
                          <a:ext uri="{FF2B5EF4-FFF2-40B4-BE49-F238E27FC236}">
                            <a16:creationId xmlns:a16="http://schemas.microsoft.com/office/drawing/2014/main" id="{0115DB15-0966-C8EF-EE0B-6589332889E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5257800"/>
                        <a:ext cx="3302000" cy="1181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900" name="Object 12">
            <a:extLst>
              <a:ext uri="{FF2B5EF4-FFF2-40B4-BE49-F238E27FC236}">
                <a16:creationId xmlns:a16="http://schemas.microsoft.com/office/drawing/2014/main" id="{90D9DAE4-F425-1DB0-7DC6-0AC022CF9BB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495800" y="5499100"/>
          <a:ext cx="256540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ção" r:id="rId10" imgW="2565360" imgH="698400" progId="Equation.3">
                  <p:embed/>
                </p:oleObj>
              </mc:Choice>
              <mc:Fallback>
                <p:oleObj name="Equação" r:id="rId10" imgW="2565360" imgH="698400" progId="Equation.3">
                  <p:embed/>
                  <p:pic>
                    <p:nvPicPr>
                      <p:cNvPr id="37900" name="Object 12">
                        <a:extLst>
                          <a:ext uri="{FF2B5EF4-FFF2-40B4-BE49-F238E27FC236}">
                            <a16:creationId xmlns:a16="http://schemas.microsoft.com/office/drawing/2014/main" id="{90D9DAE4-F425-1DB0-7DC6-0AC022CF9BB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95800" y="5499100"/>
                        <a:ext cx="2565400" cy="698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7902" name="Text Box 14">
            <a:extLst>
              <a:ext uri="{FF2B5EF4-FFF2-40B4-BE49-F238E27FC236}">
                <a16:creationId xmlns:a16="http://schemas.microsoft.com/office/drawing/2014/main" id="{8B85C8AD-021C-5DA8-DC6C-0939233BA77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91400" y="4800600"/>
            <a:ext cx="1905000" cy="1917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pt-BR" altLang="pt-BR" b="1">
                <a:solidFill>
                  <a:srgbClr val="0033CC"/>
                </a:solidFill>
              </a:rPr>
              <a:t>Área de um triângulo com um vértice na origem.</a:t>
            </a:r>
          </a:p>
        </p:txBody>
      </p:sp>
    </p:spTree>
  </p:cSld>
  <p:clrMapOvr>
    <a:masterClrMapping/>
  </p:clrMapOvr>
  <p:transition>
    <p:pull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78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78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78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78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78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78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78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78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6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78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78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78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78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7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78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78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378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378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378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378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379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379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60" presetID="17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3790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3790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6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379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379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890" grpId="0" autoUpdateAnimBg="0"/>
      <p:bldP spid="37892" grpId="0" autoUpdateAnimBg="0"/>
      <p:bldP spid="37893" grpId="0" autoUpdateAnimBg="0"/>
      <p:bldP spid="37896" grpId="0" autoUpdateAnimBg="0"/>
      <p:bldP spid="37898" grpId="0" autoUpdateAnimBg="0"/>
      <p:bldP spid="37902" grpId="0" autoUpdateAnimBg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25" name="AutoShape 13">
            <a:extLst>
              <a:ext uri="{FF2B5EF4-FFF2-40B4-BE49-F238E27FC236}">
                <a16:creationId xmlns:a16="http://schemas.microsoft.com/office/drawing/2014/main" id="{98D61DD8-5287-B65A-9B92-B17B5EB0562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05200" y="5029200"/>
            <a:ext cx="2971800" cy="1676400"/>
          </a:xfrm>
          <a:prstGeom prst="horizontalScroll">
            <a:avLst>
              <a:gd name="adj" fmla="val 12500"/>
            </a:avLst>
          </a:prstGeom>
          <a:solidFill>
            <a:srgbClr val="E1F0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/>
          </a:p>
        </p:txBody>
      </p:sp>
      <p:graphicFrame>
        <p:nvGraphicFramePr>
          <p:cNvPr id="38914" name="Object 2">
            <a:extLst>
              <a:ext uri="{FF2B5EF4-FFF2-40B4-BE49-F238E27FC236}">
                <a16:creationId xmlns:a16="http://schemas.microsoft.com/office/drawing/2014/main" id="{2EEB4D1E-2279-7483-E763-0A516DE8573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676400" y="1447800"/>
          <a:ext cx="222250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ção" r:id="rId2" imgW="2222280" imgH="698400" progId="Equation.3">
                  <p:embed/>
                </p:oleObj>
              </mc:Choice>
              <mc:Fallback>
                <p:oleObj name="Equação" r:id="rId2" imgW="2222280" imgH="698400" progId="Equation.3">
                  <p:embed/>
                  <p:pic>
                    <p:nvPicPr>
                      <p:cNvPr id="38914" name="Object 2">
                        <a:extLst>
                          <a:ext uri="{FF2B5EF4-FFF2-40B4-BE49-F238E27FC236}">
                            <a16:creationId xmlns:a16="http://schemas.microsoft.com/office/drawing/2014/main" id="{2EEB4D1E-2279-7483-E763-0A516DE8573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1447800"/>
                        <a:ext cx="2222500" cy="698500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rgbClr val="0033CC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8915" name="Text Box 3">
            <a:extLst>
              <a:ext uri="{FF2B5EF4-FFF2-40B4-BE49-F238E27FC236}">
                <a16:creationId xmlns:a16="http://schemas.microsoft.com/office/drawing/2014/main" id="{7EF1971C-AB26-7660-27A9-3FA5875AAB1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304800"/>
            <a:ext cx="67056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pt-BR" altLang="pt-BR" sz="3200">
                <a:latin typeface="Impact" panose="020B0806030902050204" pitchFamily="34" charset="0"/>
              </a:rPr>
              <a:t>Área De Um Triângulo</a:t>
            </a:r>
          </a:p>
        </p:txBody>
      </p:sp>
      <p:sp>
        <p:nvSpPr>
          <p:cNvPr id="38916" name="Text Box 4">
            <a:extLst>
              <a:ext uri="{FF2B5EF4-FFF2-40B4-BE49-F238E27FC236}">
                <a16:creationId xmlns:a16="http://schemas.microsoft.com/office/drawing/2014/main" id="{ECE60260-E64E-F8C2-4867-6E42A1646B6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67200" y="1371600"/>
            <a:ext cx="43434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pt-BR" altLang="pt-BR" b="1">
                <a:solidFill>
                  <a:srgbClr val="0033CC"/>
                </a:solidFill>
              </a:rPr>
              <a:t>Área de um triângulo com um vértice na origem.</a:t>
            </a:r>
          </a:p>
        </p:txBody>
      </p:sp>
      <p:sp>
        <p:nvSpPr>
          <p:cNvPr id="38917" name="Text Box 5">
            <a:extLst>
              <a:ext uri="{FF2B5EF4-FFF2-40B4-BE49-F238E27FC236}">
                <a16:creationId xmlns:a16="http://schemas.microsoft.com/office/drawing/2014/main" id="{A92072CE-0B42-D733-52C6-747B2C5A0AC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514600"/>
            <a:ext cx="25908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pt-BR" altLang="pt-BR" sz="2800" b="1"/>
              <a:t>Observe que:</a:t>
            </a:r>
            <a:endParaRPr lang="pt-BR" altLang="pt-BR" b="1"/>
          </a:p>
        </p:txBody>
      </p:sp>
      <p:graphicFrame>
        <p:nvGraphicFramePr>
          <p:cNvPr id="38918" name="Object 6">
            <a:extLst>
              <a:ext uri="{FF2B5EF4-FFF2-40B4-BE49-F238E27FC236}">
                <a16:creationId xmlns:a16="http://schemas.microsoft.com/office/drawing/2014/main" id="{8ADC85EC-573A-C83A-7BE8-B4C2C0122FE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082800" y="3048000"/>
          <a:ext cx="5372100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ção" r:id="rId4" imgW="5371920" imgH="685800" progId="Equation.3">
                  <p:embed/>
                </p:oleObj>
              </mc:Choice>
              <mc:Fallback>
                <p:oleObj name="Equação" r:id="rId4" imgW="5371920" imgH="685800" progId="Equation.3">
                  <p:embed/>
                  <p:pic>
                    <p:nvPicPr>
                      <p:cNvPr id="38918" name="Object 6">
                        <a:extLst>
                          <a:ext uri="{FF2B5EF4-FFF2-40B4-BE49-F238E27FC236}">
                            <a16:creationId xmlns:a16="http://schemas.microsoft.com/office/drawing/2014/main" id="{8ADC85EC-573A-C83A-7BE8-B4C2C0122FE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82800" y="3048000"/>
                        <a:ext cx="5372100" cy="685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33CC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8920" name="Text Box 8">
            <a:extLst>
              <a:ext uri="{FF2B5EF4-FFF2-40B4-BE49-F238E27FC236}">
                <a16:creationId xmlns:a16="http://schemas.microsoft.com/office/drawing/2014/main" id="{B38B195D-5B6F-11B3-AD05-A8B5458A266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4205288"/>
            <a:ext cx="12954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pt-BR" altLang="pt-BR" sz="2800" b="1"/>
              <a:t>Mas:</a:t>
            </a:r>
            <a:endParaRPr lang="pt-BR" altLang="pt-BR" b="1"/>
          </a:p>
        </p:txBody>
      </p:sp>
      <p:graphicFrame>
        <p:nvGraphicFramePr>
          <p:cNvPr id="38922" name="Object 10">
            <a:extLst>
              <a:ext uri="{FF2B5EF4-FFF2-40B4-BE49-F238E27FC236}">
                <a16:creationId xmlns:a16="http://schemas.microsoft.com/office/drawing/2014/main" id="{567A7BA3-D200-A404-4BCA-0BE6B545AF2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971800" y="4038600"/>
          <a:ext cx="2590800" cy="1016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ção" r:id="rId6" imgW="2590560" imgH="1015920" progId="Equation.3">
                  <p:embed/>
                </p:oleObj>
              </mc:Choice>
              <mc:Fallback>
                <p:oleObj name="Equação" r:id="rId6" imgW="2590560" imgH="1015920" progId="Equation.3">
                  <p:embed/>
                  <p:pic>
                    <p:nvPicPr>
                      <p:cNvPr id="38922" name="Object 10">
                        <a:extLst>
                          <a:ext uri="{FF2B5EF4-FFF2-40B4-BE49-F238E27FC236}">
                            <a16:creationId xmlns:a16="http://schemas.microsoft.com/office/drawing/2014/main" id="{567A7BA3-D200-A404-4BCA-0BE6B545AF2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71800" y="4038600"/>
                        <a:ext cx="2590800" cy="1016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33CC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8923" name="Text Box 11">
            <a:extLst>
              <a:ext uri="{FF2B5EF4-FFF2-40B4-BE49-F238E27FC236}">
                <a16:creationId xmlns:a16="http://schemas.microsoft.com/office/drawing/2014/main" id="{4A869698-B81A-A6DC-2A92-24931052D97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52600" y="5562600"/>
            <a:ext cx="17526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pt-BR" altLang="pt-BR" sz="2800" b="1"/>
              <a:t>Portanto:</a:t>
            </a:r>
            <a:endParaRPr lang="pt-BR" altLang="pt-BR" b="1"/>
          </a:p>
        </p:txBody>
      </p:sp>
      <p:graphicFrame>
        <p:nvGraphicFramePr>
          <p:cNvPr id="38924" name="Object 12">
            <a:extLst>
              <a:ext uri="{FF2B5EF4-FFF2-40B4-BE49-F238E27FC236}">
                <a16:creationId xmlns:a16="http://schemas.microsoft.com/office/drawing/2014/main" id="{CE34360F-CC57-3757-7ACE-CEEBD8C9C36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873500" y="5334000"/>
          <a:ext cx="2006600" cy="1016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ção" r:id="rId8" imgW="2006280" imgH="1015920" progId="Equation.3">
                  <p:embed/>
                </p:oleObj>
              </mc:Choice>
              <mc:Fallback>
                <p:oleObj name="Equação" r:id="rId8" imgW="2006280" imgH="1015920" progId="Equation.3">
                  <p:embed/>
                  <p:pic>
                    <p:nvPicPr>
                      <p:cNvPr id="38924" name="Object 12">
                        <a:extLst>
                          <a:ext uri="{FF2B5EF4-FFF2-40B4-BE49-F238E27FC236}">
                            <a16:creationId xmlns:a16="http://schemas.microsoft.com/office/drawing/2014/main" id="{CE34360F-CC57-3757-7ACE-CEEBD8C9C36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73500" y="5334000"/>
                        <a:ext cx="2006600" cy="1016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33CC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8926" name="Text Box 14">
            <a:extLst>
              <a:ext uri="{FF2B5EF4-FFF2-40B4-BE49-F238E27FC236}">
                <a16:creationId xmlns:a16="http://schemas.microsoft.com/office/drawing/2014/main" id="{6199798E-89BA-E100-3A8F-CE1D4F2B309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0" y="4800600"/>
            <a:ext cx="1905000" cy="1917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pt-BR" altLang="pt-BR" b="1">
                <a:solidFill>
                  <a:srgbClr val="0033CC"/>
                </a:solidFill>
              </a:rPr>
              <a:t>Área de um triângulo com um vértice na origem.</a:t>
            </a:r>
          </a:p>
        </p:txBody>
      </p:sp>
    </p:spTree>
  </p:cSld>
  <p:clrMapOvr>
    <a:masterClrMapping/>
  </p:clrMapOvr>
  <p:transition>
    <p:pull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89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89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89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89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89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89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89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89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89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89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89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89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89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89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389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89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9" presetID="17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389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389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54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89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389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59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89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89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915" grpId="0" autoUpdateAnimBg="0"/>
      <p:bldP spid="38916" grpId="0" autoUpdateAnimBg="0"/>
      <p:bldP spid="38917" grpId="0" autoUpdateAnimBg="0"/>
      <p:bldP spid="38920" grpId="0" autoUpdateAnimBg="0"/>
      <p:bldP spid="38923" grpId="0" autoUpdateAnimBg="0"/>
      <p:bldP spid="38926" grpId="0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45" name="Text Box 2061">
            <a:extLst>
              <a:ext uri="{FF2B5EF4-FFF2-40B4-BE49-F238E27FC236}">
                <a16:creationId xmlns:a16="http://schemas.microsoft.com/office/drawing/2014/main" id="{40BCA127-D4B4-FE3E-6A72-CD2DE43B292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304800"/>
            <a:ext cx="67056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pt-BR" altLang="pt-BR" sz="3200">
                <a:latin typeface="Impact" panose="020B0806030902050204" pitchFamily="34" charset="0"/>
              </a:rPr>
              <a:t>Distância de Um Ponto a Uma Reta</a:t>
            </a:r>
          </a:p>
        </p:txBody>
      </p:sp>
      <p:pic>
        <p:nvPicPr>
          <p:cNvPr id="18448" name="Picture 2064">
            <a:extLst>
              <a:ext uri="{FF2B5EF4-FFF2-40B4-BE49-F238E27FC236}">
                <a16:creationId xmlns:a16="http://schemas.microsoft.com/office/drawing/2014/main" id="{1E8D3BEC-7CD6-6841-FB18-CFBF656236F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1219200"/>
            <a:ext cx="3267075" cy="2228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8449" name="Text Box 2065">
            <a:extLst>
              <a:ext uri="{FF2B5EF4-FFF2-40B4-BE49-F238E27FC236}">
                <a16:creationId xmlns:a16="http://schemas.microsoft.com/office/drawing/2014/main" id="{18EAFA31-84FB-B1A6-742B-EB9B4DE254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24400" y="1447800"/>
            <a:ext cx="3886200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pt-BR" altLang="pt-BR" sz="2800" b="1"/>
              <a:t>Consideremos uma reta </a:t>
            </a:r>
            <a:r>
              <a:rPr lang="pt-BR" altLang="pt-BR" sz="2800" b="1" i="1">
                <a:solidFill>
                  <a:srgbClr val="FF5050"/>
                </a:solidFill>
              </a:rPr>
              <a:t>r</a:t>
            </a:r>
            <a:r>
              <a:rPr lang="pt-BR" altLang="pt-BR" sz="2800" b="1"/>
              <a:t>, cuja equação é:</a:t>
            </a:r>
          </a:p>
        </p:txBody>
      </p:sp>
      <p:sp>
        <p:nvSpPr>
          <p:cNvPr id="18450" name="Text Box 2066">
            <a:extLst>
              <a:ext uri="{FF2B5EF4-FFF2-40B4-BE49-F238E27FC236}">
                <a16:creationId xmlns:a16="http://schemas.microsoft.com/office/drawing/2014/main" id="{F6851256-FB33-33D2-EA63-F9B1F60896D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86400" y="2376488"/>
            <a:ext cx="38862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pt-BR" altLang="pt-BR" sz="2800" b="1" i="1">
                <a:solidFill>
                  <a:srgbClr val="FF5050"/>
                </a:solidFill>
              </a:rPr>
              <a:t>ax + by + c = 0</a:t>
            </a:r>
            <a:endParaRPr lang="pt-BR" altLang="pt-BR" sz="2800" b="1" i="1"/>
          </a:p>
        </p:txBody>
      </p:sp>
      <p:sp>
        <p:nvSpPr>
          <p:cNvPr id="18452" name="Text Box 2068">
            <a:extLst>
              <a:ext uri="{FF2B5EF4-FFF2-40B4-BE49-F238E27FC236}">
                <a16:creationId xmlns:a16="http://schemas.microsoft.com/office/drawing/2014/main" id="{134D34FD-33AD-46E8-2EEC-0EF0FD8B923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48200" y="2909888"/>
            <a:ext cx="47244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pt-BR" altLang="pt-BR" sz="2800" b="1"/>
              <a:t>e um ponto </a:t>
            </a:r>
            <a:r>
              <a:rPr lang="pt-BR" altLang="pt-BR" sz="2800" b="1" i="1"/>
              <a:t>T = (x</a:t>
            </a:r>
            <a:r>
              <a:rPr lang="pt-BR" altLang="pt-BR" sz="2800" b="1" i="1" baseline="-25000"/>
              <a:t>0 </a:t>
            </a:r>
            <a:r>
              <a:rPr lang="pt-BR" altLang="pt-BR" sz="2800" b="1" i="1"/>
              <a:t>, y</a:t>
            </a:r>
            <a:r>
              <a:rPr lang="pt-BR" altLang="pt-BR" sz="2800" b="1" i="1" baseline="-25000"/>
              <a:t>0</a:t>
            </a:r>
            <a:r>
              <a:rPr lang="pt-BR" altLang="pt-BR" sz="2800" b="1" i="1"/>
              <a:t>) </a:t>
            </a:r>
            <a:r>
              <a:rPr lang="pt-BR" altLang="pt-BR" sz="2800" b="1" i="1">
                <a:sym typeface="Symbol" panose="05050102010706020507" pitchFamily="18" charset="2"/>
              </a:rPr>
              <a:t>  r</a:t>
            </a:r>
            <a:r>
              <a:rPr lang="pt-BR" altLang="pt-BR" sz="2800" b="1" i="1"/>
              <a:t> </a:t>
            </a:r>
            <a:endParaRPr lang="pt-BR" altLang="pt-BR" sz="2800" b="1"/>
          </a:p>
        </p:txBody>
      </p:sp>
      <p:grpSp>
        <p:nvGrpSpPr>
          <p:cNvPr id="18457" name="Group 2073">
            <a:extLst>
              <a:ext uri="{FF2B5EF4-FFF2-40B4-BE49-F238E27FC236}">
                <a16:creationId xmlns:a16="http://schemas.microsoft.com/office/drawing/2014/main" id="{6E22ADB6-BBC4-73CE-1FC0-7C93CCFF0616}"/>
              </a:ext>
            </a:extLst>
          </p:cNvPr>
          <p:cNvGrpSpPr>
            <a:grpSpLocks/>
          </p:cNvGrpSpPr>
          <p:nvPr/>
        </p:nvGrpSpPr>
        <p:grpSpPr bwMode="auto">
          <a:xfrm>
            <a:off x="3048000" y="1981200"/>
            <a:ext cx="1171575" cy="1524000"/>
            <a:chOff x="1920" y="1248"/>
            <a:chExt cx="738" cy="960"/>
          </a:xfrm>
        </p:grpSpPr>
        <p:pic>
          <p:nvPicPr>
            <p:cNvPr id="18455" name="Picture 2071">
              <a:extLst>
                <a:ext uri="{FF2B5EF4-FFF2-40B4-BE49-F238E27FC236}">
                  <a16:creationId xmlns:a16="http://schemas.microsoft.com/office/drawing/2014/main" id="{418748CE-B9AA-4C46-9C6F-619BD04CD25E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920" y="1248"/>
              <a:ext cx="738" cy="96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graphicFrame>
          <p:nvGraphicFramePr>
            <p:cNvPr id="18456" name="Object 2072">
              <a:extLst>
                <a:ext uri="{FF2B5EF4-FFF2-40B4-BE49-F238E27FC236}">
                  <a16:creationId xmlns:a16="http://schemas.microsoft.com/office/drawing/2014/main" id="{890990AA-E7A4-2095-8A2C-B00EE7F07911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1920" y="2016"/>
            <a:ext cx="114" cy="10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Imagem de bitmap" r:id="rId5" imgW="181096" imgH="161990" progId="Paint.Picture">
                    <p:embed/>
                  </p:oleObj>
                </mc:Choice>
                <mc:Fallback>
                  <p:oleObj name="Imagem de bitmap" r:id="rId5" imgW="181096" imgH="161990" progId="Paint.Picture">
                    <p:embed/>
                    <p:pic>
                      <p:nvPicPr>
                        <p:cNvPr id="18456" name="Object 2072">
                          <a:extLst>
                            <a:ext uri="{FF2B5EF4-FFF2-40B4-BE49-F238E27FC236}">
                              <a16:creationId xmlns:a16="http://schemas.microsoft.com/office/drawing/2014/main" id="{890990AA-E7A4-2095-8A2C-B00EE7F07911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920" y="2016"/>
                          <a:ext cx="114" cy="10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18458" name="Text Box 2074">
            <a:extLst>
              <a:ext uri="{FF2B5EF4-FFF2-40B4-BE49-F238E27FC236}">
                <a16:creationId xmlns:a16="http://schemas.microsoft.com/office/drawing/2014/main" id="{1775C1FF-6089-E5FC-3B44-7E76A210794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71600" y="3962400"/>
            <a:ext cx="7162800" cy="1800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pt-BR" altLang="pt-BR" sz="2800" b="1">
                <a:solidFill>
                  <a:srgbClr val="0033CC"/>
                </a:solidFill>
              </a:rPr>
              <a:t>A distância entre o ponto </a:t>
            </a:r>
            <a:r>
              <a:rPr lang="pt-BR" altLang="pt-BR" sz="2800" b="1" i="1"/>
              <a:t>T</a:t>
            </a:r>
            <a:r>
              <a:rPr lang="pt-BR" altLang="pt-BR" sz="2800" b="1">
                <a:solidFill>
                  <a:srgbClr val="0033CC"/>
                </a:solidFill>
              </a:rPr>
              <a:t> e a reta </a:t>
            </a:r>
            <a:r>
              <a:rPr lang="pt-BR" altLang="pt-BR" sz="2800" b="1" i="1">
                <a:solidFill>
                  <a:srgbClr val="FF5050"/>
                </a:solidFill>
              </a:rPr>
              <a:t>r</a:t>
            </a:r>
            <a:r>
              <a:rPr lang="pt-BR" altLang="pt-BR" sz="2800" b="1">
                <a:solidFill>
                  <a:srgbClr val="0033CC"/>
                </a:solidFill>
              </a:rPr>
              <a:t> é a medida do segmento perpendicular a reta </a:t>
            </a:r>
            <a:r>
              <a:rPr lang="pt-BR" altLang="pt-BR" sz="2800" b="1" i="1">
                <a:solidFill>
                  <a:srgbClr val="FF5050"/>
                </a:solidFill>
              </a:rPr>
              <a:t>r</a:t>
            </a:r>
            <a:r>
              <a:rPr lang="pt-BR" altLang="pt-BR" sz="2800" b="1">
                <a:solidFill>
                  <a:srgbClr val="0033CC"/>
                </a:solidFill>
              </a:rPr>
              <a:t> e que tem como extremidades um ponto de </a:t>
            </a:r>
            <a:r>
              <a:rPr lang="pt-BR" altLang="pt-BR" sz="2800" b="1" i="1">
                <a:solidFill>
                  <a:srgbClr val="FF5050"/>
                </a:solidFill>
              </a:rPr>
              <a:t>r</a:t>
            </a:r>
            <a:r>
              <a:rPr lang="pt-BR" altLang="pt-BR" sz="2800" b="1">
                <a:solidFill>
                  <a:srgbClr val="0033CC"/>
                </a:solidFill>
              </a:rPr>
              <a:t> e o ponto </a:t>
            </a:r>
            <a:r>
              <a:rPr lang="pt-BR" altLang="pt-BR" sz="2800" b="1" i="1"/>
              <a:t>T</a:t>
            </a:r>
            <a:r>
              <a:rPr lang="pt-BR" altLang="pt-BR" sz="2800" b="1">
                <a:solidFill>
                  <a:srgbClr val="0033CC"/>
                </a:solidFill>
              </a:rPr>
              <a:t>. </a:t>
            </a:r>
          </a:p>
        </p:txBody>
      </p:sp>
    </p:spTree>
  </p:cSld>
  <p:clrMapOvr>
    <a:masterClrMapping/>
  </p:clrMapOvr>
  <p:transition>
    <p:pull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84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84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84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84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184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84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84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84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84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84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84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84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84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45" grpId="0" autoUpdateAnimBg="0"/>
      <p:bldP spid="18449" grpId="0" autoUpdateAnimBg="0"/>
      <p:bldP spid="18450" grpId="0" autoUpdateAnimBg="0"/>
      <p:bldP spid="18452" grpId="0" autoUpdateAnimBg="0"/>
      <p:bldP spid="18458" grpId="0" autoUpdateAnimBg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9961" name="Object 25">
            <a:extLst>
              <a:ext uri="{FF2B5EF4-FFF2-40B4-BE49-F238E27FC236}">
                <a16:creationId xmlns:a16="http://schemas.microsoft.com/office/drawing/2014/main" id="{3B97FEC6-C51C-4085-7B94-7BACC8FDE59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219200" y="2209800"/>
          <a:ext cx="4076700" cy="2733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Imagem de bitmap" r:id="rId2" imgW="4076190" imgH="2734057" progId="Paint.Picture">
                  <p:embed/>
                </p:oleObj>
              </mc:Choice>
              <mc:Fallback>
                <p:oleObj name="Imagem de bitmap" r:id="rId2" imgW="4076190" imgH="2734057" progId="Paint.Picture">
                  <p:embed/>
                  <p:pic>
                    <p:nvPicPr>
                      <p:cNvPr id="39961" name="Object 25">
                        <a:extLst>
                          <a:ext uri="{FF2B5EF4-FFF2-40B4-BE49-F238E27FC236}">
                            <a16:creationId xmlns:a16="http://schemas.microsoft.com/office/drawing/2014/main" id="{3B97FEC6-C51C-4085-7B94-7BACC8FDE59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0" y="2209800"/>
                        <a:ext cx="4076700" cy="2733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9938" name="Text Box 2">
            <a:extLst>
              <a:ext uri="{FF2B5EF4-FFF2-40B4-BE49-F238E27FC236}">
                <a16:creationId xmlns:a16="http://schemas.microsoft.com/office/drawing/2014/main" id="{94335A05-272A-4623-8107-7BE2706379D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304800"/>
            <a:ext cx="67056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pt-BR" altLang="pt-BR" sz="3200">
                <a:latin typeface="Impact" panose="020B0806030902050204" pitchFamily="34" charset="0"/>
              </a:rPr>
              <a:t>Área De Um Triângulo</a:t>
            </a:r>
          </a:p>
        </p:txBody>
      </p:sp>
      <p:sp>
        <p:nvSpPr>
          <p:cNvPr id="39939" name="Text Box 3">
            <a:extLst>
              <a:ext uri="{FF2B5EF4-FFF2-40B4-BE49-F238E27FC236}">
                <a16:creationId xmlns:a16="http://schemas.microsoft.com/office/drawing/2014/main" id="{BB2EAE15-51F6-6A5A-3BE5-84E268E4F76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3000" y="1219200"/>
            <a:ext cx="7239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pt-BR" altLang="pt-BR" sz="2800" b="1">
                <a:solidFill>
                  <a:srgbClr val="0033CC"/>
                </a:solidFill>
              </a:rPr>
              <a:t>Caso Geral</a:t>
            </a:r>
            <a:endParaRPr lang="pt-BR" altLang="pt-BR" sz="2800" b="1" i="1">
              <a:solidFill>
                <a:srgbClr val="0033CC"/>
              </a:solidFill>
            </a:endParaRPr>
          </a:p>
        </p:txBody>
      </p:sp>
      <p:sp>
        <p:nvSpPr>
          <p:cNvPr id="39942" name="Text Box 6">
            <a:extLst>
              <a:ext uri="{FF2B5EF4-FFF2-40B4-BE49-F238E27FC236}">
                <a16:creationId xmlns:a16="http://schemas.microsoft.com/office/drawing/2014/main" id="{7759D67A-6582-91F8-93A9-649B43CE477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3000" y="1690688"/>
            <a:ext cx="70104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/>
            <a:r>
              <a:rPr lang="pt-BR" altLang="pt-BR" sz="2800" b="1"/>
              <a:t>Consideremos o triângulo </a:t>
            </a:r>
            <a:r>
              <a:rPr lang="pt-BR" altLang="pt-BR" sz="2800" b="1" i="1"/>
              <a:t>A</a:t>
            </a:r>
            <a:r>
              <a:rPr lang="pt-BR" altLang="pt-BR" sz="2800" b="1" i="1" baseline="-25000"/>
              <a:t>1</a:t>
            </a:r>
            <a:r>
              <a:rPr lang="pt-BR" altLang="pt-BR" sz="2800" b="1" i="1"/>
              <a:t>A</a:t>
            </a:r>
            <a:r>
              <a:rPr lang="pt-BR" altLang="pt-BR" sz="2800" b="1" i="1" baseline="-25000"/>
              <a:t>2</a:t>
            </a:r>
            <a:r>
              <a:rPr lang="pt-BR" altLang="pt-BR" sz="2800" b="1" i="1"/>
              <a:t>A</a:t>
            </a:r>
            <a:r>
              <a:rPr lang="pt-BR" altLang="pt-BR" sz="2800" b="1" i="1" baseline="-25000"/>
              <a:t>3</a:t>
            </a:r>
            <a:r>
              <a:rPr lang="pt-BR" altLang="pt-BR" sz="2800" b="1" i="1"/>
              <a:t> </a:t>
            </a:r>
            <a:r>
              <a:rPr lang="pt-BR" altLang="pt-BR" sz="2800" b="1"/>
              <a:t> :</a:t>
            </a:r>
            <a:endParaRPr lang="pt-BR" altLang="pt-BR" sz="2800" b="1" i="1"/>
          </a:p>
        </p:txBody>
      </p:sp>
      <p:sp>
        <p:nvSpPr>
          <p:cNvPr id="39943" name="Text Box 7">
            <a:extLst>
              <a:ext uri="{FF2B5EF4-FFF2-40B4-BE49-F238E27FC236}">
                <a16:creationId xmlns:a16="http://schemas.microsoft.com/office/drawing/2014/main" id="{DACFA898-24E2-FB1A-D818-60EDC73E43E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43600" y="2667000"/>
            <a:ext cx="25146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/>
            <a:r>
              <a:rPr lang="pt-BR" altLang="pt-BR" sz="2800" b="1" i="1">
                <a:solidFill>
                  <a:srgbClr val="0033CC"/>
                </a:solidFill>
              </a:rPr>
              <a:t>A</a:t>
            </a:r>
            <a:r>
              <a:rPr lang="pt-BR" altLang="pt-BR" sz="2800" b="1" i="1" baseline="-25000">
                <a:solidFill>
                  <a:srgbClr val="0033CC"/>
                </a:solidFill>
              </a:rPr>
              <a:t>1</a:t>
            </a:r>
            <a:r>
              <a:rPr lang="pt-BR" altLang="pt-BR" sz="2800" b="1" i="1">
                <a:solidFill>
                  <a:srgbClr val="0033CC"/>
                </a:solidFill>
              </a:rPr>
              <a:t> = ( a</a:t>
            </a:r>
            <a:r>
              <a:rPr lang="pt-BR" altLang="pt-BR" sz="2800" b="1" i="1" baseline="-25000">
                <a:solidFill>
                  <a:srgbClr val="0033CC"/>
                </a:solidFill>
              </a:rPr>
              <a:t>1</a:t>
            </a:r>
            <a:r>
              <a:rPr lang="pt-BR" altLang="pt-BR" sz="2800" b="1" i="1">
                <a:solidFill>
                  <a:srgbClr val="0033CC"/>
                </a:solidFill>
              </a:rPr>
              <a:t> , b</a:t>
            </a:r>
            <a:r>
              <a:rPr lang="pt-BR" altLang="pt-BR" sz="2800" b="1" i="1" baseline="-25000">
                <a:solidFill>
                  <a:srgbClr val="0033CC"/>
                </a:solidFill>
              </a:rPr>
              <a:t>1 </a:t>
            </a:r>
            <a:r>
              <a:rPr lang="pt-BR" altLang="pt-BR" sz="2800" b="1" i="1">
                <a:solidFill>
                  <a:srgbClr val="0033CC"/>
                </a:solidFill>
              </a:rPr>
              <a:t>)</a:t>
            </a:r>
          </a:p>
        </p:txBody>
      </p:sp>
      <p:sp>
        <p:nvSpPr>
          <p:cNvPr id="39944" name="Text Box 8">
            <a:extLst>
              <a:ext uri="{FF2B5EF4-FFF2-40B4-BE49-F238E27FC236}">
                <a16:creationId xmlns:a16="http://schemas.microsoft.com/office/drawing/2014/main" id="{10D420D4-18BA-7A5A-DAF4-48CDE520AE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43600" y="3200400"/>
            <a:ext cx="25146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/>
            <a:r>
              <a:rPr lang="pt-BR" altLang="pt-BR" sz="2800" b="1" i="1">
                <a:solidFill>
                  <a:srgbClr val="008000"/>
                </a:solidFill>
              </a:rPr>
              <a:t>A</a:t>
            </a:r>
            <a:r>
              <a:rPr lang="pt-BR" altLang="pt-BR" sz="2800" b="1" i="1" baseline="-25000">
                <a:solidFill>
                  <a:srgbClr val="008000"/>
                </a:solidFill>
              </a:rPr>
              <a:t>2</a:t>
            </a:r>
            <a:r>
              <a:rPr lang="pt-BR" altLang="pt-BR" sz="2800" b="1" i="1">
                <a:solidFill>
                  <a:srgbClr val="008000"/>
                </a:solidFill>
              </a:rPr>
              <a:t> = ( a</a:t>
            </a:r>
            <a:r>
              <a:rPr lang="pt-BR" altLang="pt-BR" sz="2800" b="1" i="1" baseline="-25000">
                <a:solidFill>
                  <a:srgbClr val="008000"/>
                </a:solidFill>
              </a:rPr>
              <a:t>2</a:t>
            </a:r>
            <a:r>
              <a:rPr lang="pt-BR" altLang="pt-BR" sz="2800" b="1" i="1">
                <a:solidFill>
                  <a:srgbClr val="008000"/>
                </a:solidFill>
              </a:rPr>
              <a:t> , b</a:t>
            </a:r>
            <a:r>
              <a:rPr lang="pt-BR" altLang="pt-BR" sz="2800" b="1" i="1" baseline="-25000">
                <a:solidFill>
                  <a:srgbClr val="008000"/>
                </a:solidFill>
              </a:rPr>
              <a:t>2 </a:t>
            </a:r>
            <a:r>
              <a:rPr lang="pt-BR" altLang="pt-BR" sz="2800" b="1" i="1">
                <a:solidFill>
                  <a:srgbClr val="008000"/>
                </a:solidFill>
              </a:rPr>
              <a:t>)</a:t>
            </a:r>
            <a:endParaRPr lang="pt-BR" altLang="pt-BR" sz="2800" b="1" i="1">
              <a:solidFill>
                <a:srgbClr val="FF5050"/>
              </a:solidFill>
            </a:endParaRPr>
          </a:p>
        </p:txBody>
      </p:sp>
      <p:sp>
        <p:nvSpPr>
          <p:cNvPr id="39945" name="Text Box 9">
            <a:extLst>
              <a:ext uri="{FF2B5EF4-FFF2-40B4-BE49-F238E27FC236}">
                <a16:creationId xmlns:a16="http://schemas.microsoft.com/office/drawing/2014/main" id="{206B7140-31A9-F73C-814D-30D0E13D285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43600" y="3733800"/>
            <a:ext cx="25146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/>
            <a:r>
              <a:rPr lang="pt-BR" altLang="pt-BR" sz="2800" b="1" i="1">
                <a:solidFill>
                  <a:srgbClr val="CC3300"/>
                </a:solidFill>
              </a:rPr>
              <a:t>A</a:t>
            </a:r>
            <a:r>
              <a:rPr lang="pt-BR" altLang="pt-BR" sz="2800" b="1" i="1" baseline="-25000">
                <a:solidFill>
                  <a:srgbClr val="CC3300"/>
                </a:solidFill>
              </a:rPr>
              <a:t>3</a:t>
            </a:r>
            <a:r>
              <a:rPr lang="pt-BR" altLang="pt-BR" sz="2800" b="1" i="1">
                <a:solidFill>
                  <a:srgbClr val="CC3300"/>
                </a:solidFill>
              </a:rPr>
              <a:t> = ( a</a:t>
            </a:r>
            <a:r>
              <a:rPr lang="pt-BR" altLang="pt-BR" sz="2800" b="1" i="1" baseline="-25000">
                <a:solidFill>
                  <a:srgbClr val="CC3300"/>
                </a:solidFill>
              </a:rPr>
              <a:t>3</a:t>
            </a:r>
            <a:r>
              <a:rPr lang="pt-BR" altLang="pt-BR" sz="2800" b="1" i="1">
                <a:solidFill>
                  <a:srgbClr val="CC3300"/>
                </a:solidFill>
              </a:rPr>
              <a:t> , b</a:t>
            </a:r>
            <a:r>
              <a:rPr lang="pt-BR" altLang="pt-BR" sz="2800" b="1" i="1" baseline="-25000">
                <a:solidFill>
                  <a:srgbClr val="CC3300"/>
                </a:solidFill>
              </a:rPr>
              <a:t>3 </a:t>
            </a:r>
            <a:r>
              <a:rPr lang="pt-BR" altLang="pt-BR" sz="2800" b="1" i="1">
                <a:solidFill>
                  <a:srgbClr val="CC3300"/>
                </a:solidFill>
              </a:rPr>
              <a:t>)</a:t>
            </a:r>
            <a:endParaRPr lang="pt-BR" altLang="pt-BR" sz="2800" b="1" i="1">
              <a:solidFill>
                <a:srgbClr val="0033CC"/>
              </a:solidFill>
            </a:endParaRPr>
          </a:p>
        </p:txBody>
      </p:sp>
      <p:sp>
        <p:nvSpPr>
          <p:cNvPr id="39946" name="AutoShape 10">
            <a:extLst>
              <a:ext uri="{FF2B5EF4-FFF2-40B4-BE49-F238E27FC236}">
                <a16:creationId xmlns:a16="http://schemas.microsoft.com/office/drawing/2014/main" id="{3ED2C1B5-B27D-6AAF-2EC4-714BC0C63DA3}"/>
              </a:ext>
            </a:extLst>
          </p:cNvPr>
          <p:cNvSpPr>
            <a:spLocks/>
          </p:cNvSpPr>
          <p:nvPr/>
        </p:nvSpPr>
        <p:spPr bwMode="auto">
          <a:xfrm>
            <a:off x="5486400" y="2743200"/>
            <a:ext cx="381000" cy="1447800"/>
          </a:xfrm>
          <a:prstGeom prst="leftBrace">
            <a:avLst>
              <a:gd name="adj1" fmla="val 31667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/>
          </a:p>
        </p:txBody>
      </p:sp>
      <p:sp>
        <p:nvSpPr>
          <p:cNvPr id="39947" name="Text Box 11">
            <a:extLst>
              <a:ext uri="{FF2B5EF4-FFF2-40B4-BE49-F238E27FC236}">
                <a16:creationId xmlns:a16="http://schemas.microsoft.com/office/drawing/2014/main" id="{296F26DC-3A90-D96D-DFBB-06F137DA08D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9600" y="4648200"/>
            <a:ext cx="533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pt-BR" altLang="pt-BR">
                <a:solidFill>
                  <a:srgbClr val="0033CC"/>
                </a:solidFill>
              </a:rPr>
              <a:t>a</a:t>
            </a:r>
            <a:r>
              <a:rPr lang="pt-BR" altLang="pt-BR" baseline="-25000">
                <a:solidFill>
                  <a:srgbClr val="0033CC"/>
                </a:solidFill>
              </a:rPr>
              <a:t>1</a:t>
            </a:r>
            <a:endParaRPr lang="pt-BR" altLang="pt-BR">
              <a:solidFill>
                <a:srgbClr val="0033CC"/>
              </a:solidFill>
            </a:endParaRPr>
          </a:p>
        </p:txBody>
      </p:sp>
      <p:sp>
        <p:nvSpPr>
          <p:cNvPr id="39948" name="Text Box 12">
            <a:extLst>
              <a:ext uri="{FF2B5EF4-FFF2-40B4-BE49-F238E27FC236}">
                <a16:creationId xmlns:a16="http://schemas.microsoft.com/office/drawing/2014/main" id="{D9DCC6FD-DCDD-4617-EEEB-0433ED1AA19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3000" y="3048000"/>
            <a:ext cx="533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pt-BR" altLang="pt-BR">
                <a:solidFill>
                  <a:srgbClr val="0033CC"/>
                </a:solidFill>
              </a:rPr>
              <a:t>b</a:t>
            </a:r>
            <a:r>
              <a:rPr lang="pt-BR" altLang="pt-BR" baseline="-25000">
                <a:solidFill>
                  <a:srgbClr val="0033CC"/>
                </a:solidFill>
              </a:rPr>
              <a:t>1</a:t>
            </a:r>
            <a:endParaRPr lang="pt-BR" altLang="pt-BR">
              <a:solidFill>
                <a:srgbClr val="0033CC"/>
              </a:solidFill>
            </a:endParaRPr>
          </a:p>
        </p:txBody>
      </p:sp>
      <p:sp>
        <p:nvSpPr>
          <p:cNvPr id="39949" name="Text Box 13">
            <a:extLst>
              <a:ext uri="{FF2B5EF4-FFF2-40B4-BE49-F238E27FC236}">
                <a16:creationId xmlns:a16="http://schemas.microsoft.com/office/drawing/2014/main" id="{A6D8EA58-405D-96DA-723B-BB1B3C59A38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43200" y="4648200"/>
            <a:ext cx="533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pt-BR" altLang="pt-BR">
                <a:solidFill>
                  <a:srgbClr val="FF5050"/>
                </a:solidFill>
              </a:rPr>
              <a:t>a</a:t>
            </a:r>
            <a:r>
              <a:rPr lang="pt-BR" altLang="pt-BR" baseline="-25000">
                <a:solidFill>
                  <a:srgbClr val="FF5050"/>
                </a:solidFill>
              </a:rPr>
              <a:t>3</a:t>
            </a:r>
            <a:endParaRPr lang="pt-BR" altLang="pt-BR">
              <a:solidFill>
                <a:srgbClr val="0033CC"/>
              </a:solidFill>
            </a:endParaRPr>
          </a:p>
        </p:txBody>
      </p:sp>
      <p:sp>
        <p:nvSpPr>
          <p:cNvPr id="39951" name="Text Box 15">
            <a:extLst>
              <a:ext uri="{FF2B5EF4-FFF2-40B4-BE49-F238E27FC236}">
                <a16:creationId xmlns:a16="http://schemas.microsoft.com/office/drawing/2014/main" id="{45ACD78A-2A41-4785-B2BB-BB3B8929D5F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3000" y="3352800"/>
            <a:ext cx="533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pt-BR" altLang="pt-BR">
                <a:solidFill>
                  <a:srgbClr val="FF5050"/>
                </a:solidFill>
              </a:rPr>
              <a:t>b</a:t>
            </a:r>
            <a:r>
              <a:rPr lang="pt-BR" altLang="pt-BR" baseline="-25000">
                <a:solidFill>
                  <a:srgbClr val="FF5050"/>
                </a:solidFill>
              </a:rPr>
              <a:t>3</a:t>
            </a:r>
            <a:endParaRPr lang="pt-BR" altLang="pt-BR">
              <a:solidFill>
                <a:srgbClr val="0033CC"/>
              </a:solidFill>
            </a:endParaRPr>
          </a:p>
        </p:txBody>
      </p:sp>
      <p:sp>
        <p:nvSpPr>
          <p:cNvPr id="39952" name="Text Box 16">
            <a:extLst>
              <a:ext uri="{FF2B5EF4-FFF2-40B4-BE49-F238E27FC236}">
                <a16:creationId xmlns:a16="http://schemas.microsoft.com/office/drawing/2014/main" id="{859C2AD9-79B2-8239-95BD-13CA28A70B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3000" y="2514600"/>
            <a:ext cx="533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pt-BR" altLang="pt-BR">
                <a:solidFill>
                  <a:srgbClr val="008000"/>
                </a:solidFill>
              </a:rPr>
              <a:t>b</a:t>
            </a:r>
            <a:r>
              <a:rPr lang="pt-BR" altLang="pt-BR" baseline="-25000">
                <a:solidFill>
                  <a:srgbClr val="008000"/>
                </a:solidFill>
              </a:rPr>
              <a:t>2</a:t>
            </a:r>
            <a:endParaRPr lang="pt-BR" altLang="pt-BR">
              <a:solidFill>
                <a:srgbClr val="008000"/>
              </a:solidFill>
            </a:endParaRPr>
          </a:p>
        </p:txBody>
      </p:sp>
      <p:sp>
        <p:nvSpPr>
          <p:cNvPr id="39953" name="Text Box 17">
            <a:extLst>
              <a:ext uri="{FF2B5EF4-FFF2-40B4-BE49-F238E27FC236}">
                <a16:creationId xmlns:a16="http://schemas.microsoft.com/office/drawing/2014/main" id="{3032FB15-3CC0-4778-3A79-B5275BCA3C9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24200" y="4648200"/>
            <a:ext cx="533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pt-BR" altLang="pt-BR">
                <a:solidFill>
                  <a:srgbClr val="008000"/>
                </a:solidFill>
              </a:rPr>
              <a:t>a</a:t>
            </a:r>
            <a:r>
              <a:rPr lang="pt-BR" altLang="pt-BR" baseline="-25000">
                <a:solidFill>
                  <a:srgbClr val="008000"/>
                </a:solidFill>
              </a:rPr>
              <a:t>2</a:t>
            </a:r>
            <a:endParaRPr lang="pt-BR" altLang="pt-BR">
              <a:solidFill>
                <a:srgbClr val="008000"/>
              </a:solidFill>
            </a:endParaRPr>
          </a:p>
        </p:txBody>
      </p:sp>
    </p:spTree>
  </p:cSld>
  <p:clrMapOvr>
    <a:masterClrMapping/>
  </p:clrMapOvr>
  <p:transition>
    <p:pull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99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99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99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99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99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99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0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99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99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99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99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99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99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99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4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99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99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99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99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1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399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399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56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399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399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399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399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67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399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399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72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399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399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938" grpId="0" autoUpdateAnimBg="0"/>
      <p:bldP spid="39939" grpId="0" autoUpdateAnimBg="0"/>
      <p:bldP spid="39942" grpId="0" autoUpdateAnimBg="0"/>
      <p:bldP spid="39943" grpId="0" autoUpdateAnimBg="0"/>
      <p:bldP spid="39944" grpId="0" autoUpdateAnimBg="0"/>
      <p:bldP spid="39945" grpId="0" autoUpdateAnimBg="0"/>
      <p:bldP spid="39947" grpId="0" autoUpdateAnimBg="0"/>
      <p:bldP spid="39948" grpId="0" autoUpdateAnimBg="0"/>
      <p:bldP spid="39949" grpId="0" autoUpdateAnimBg="0"/>
      <p:bldP spid="39951" grpId="0" autoUpdateAnimBg="0"/>
      <p:bldP spid="39952" grpId="0" autoUpdateAnimBg="0"/>
      <p:bldP spid="39953" grpId="0" autoUpdateAnimBg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0962" name="Object 2">
            <a:extLst>
              <a:ext uri="{FF2B5EF4-FFF2-40B4-BE49-F238E27FC236}">
                <a16:creationId xmlns:a16="http://schemas.microsoft.com/office/drawing/2014/main" id="{0B4D675A-F11B-4970-1184-A4C8BF4EE42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066800" y="1447800"/>
          <a:ext cx="4086225" cy="2743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Imagem de bitmap" r:id="rId2" imgW="4086795" imgH="2742857" progId="Paint.Picture">
                  <p:embed/>
                </p:oleObj>
              </mc:Choice>
              <mc:Fallback>
                <p:oleObj name="Imagem de bitmap" r:id="rId2" imgW="4086795" imgH="2742857" progId="Paint.Picture">
                  <p:embed/>
                  <p:pic>
                    <p:nvPicPr>
                      <p:cNvPr id="40962" name="Object 2">
                        <a:extLst>
                          <a:ext uri="{FF2B5EF4-FFF2-40B4-BE49-F238E27FC236}">
                            <a16:creationId xmlns:a16="http://schemas.microsoft.com/office/drawing/2014/main" id="{0B4D675A-F11B-4970-1184-A4C8BF4EE42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1447800"/>
                        <a:ext cx="4086225" cy="2743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0963" name="Text Box 3">
            <a:extLst>
              <a:ext uri="{FF2B5EF4-FFF2-40B4-BE49-F238E27FC236}">
                <a16:creationId xmlns:a16="http://schemas.microsoft.com/office/drawing/2014/main" id="{9D7B7CC5-ECAC-3339-5385-2BADEFFC677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67200" y="3886200"/>
            <a:ext cx="533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pt-BR" altLang="pt-BR">
                <a:solidFill>
                  <a:srgbClr val="0033CC"/>
                </a:solidFill>
              </a:rPr>
              <a:t>a</a:t>
            </a:r>
            <a:r>
              <a:rPr lang="pt-BR" altLang="pt-BR" baseline="-25000">
                <a:solidFill>
                  <a:srgbClr val="0033CC"/>
                </a:solidFill>
              </a:rPr>
              <a:t>1</a:t>
            </a:r>
            <a:endParaRPr lang="pt-BR" altLang="pt-BR">
              <a:solidFill>
                <a:srgbClr val="0033CC"/>
              </a:solidFill>
            </a:endParaRPr>
          </a:p>
        </p:txBody>
      </p:sp>
      <p:sp>
        <p:nvSpPr>
          <p:cNvPr id="40964" name="Text Box 4">
            <a:extLst>
              <a:ext uri="{FF2B5EF4-FFF2-40B4-BE49-F238E27FC236}">
                <a16:creationId xmlns:a16="http://schemas.microsoft.com/office/drawing/2014/main" id="{B01668F8-274E-82FA-DFC1-8DDF0430F3A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0600" y="2286000"/>
            <a:ext cx="533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pt-BR" altLang="pt-BR">
                <a:solidFill>
                  <a:srgbClr val="0033CC"/>
                </a:solidFill>
              </a:rPr>
              <a:t>b</a:t>
            </a:r>
            <a:r>
              <a:rPr lang="pt-BR" altLang="pt-BR" baseline="-25000">
                <a:solidFill>
                  <a:srgbClr val="0033CC"/>
                </a:solidFill>
              </a:rPr>
              <a:t>1</a:t>
            </a:r>
            <a:endParaRPr lang="pt-BR" altLang="pt-BR">
              <a:solidFill>
                <a:srgbClr val="0033CC"/>
              </a:solidFill>
            </a:endParaRPr>
          </a:p>
        </p:txBody>
      </p:sp>
      <p:sp>
        <p:nvSpPr>
          <p:cNvPr id="40965" name="Text Box 5">
            <a:extLst>
              <a:ext uri="{FF2B5EF4-FFF2-40B4-BE49-F238E27FC236}">
                <a16:creationId xmlns:a16="http://schemas.microsoft.com/office/drawing/2014/main" id="{AE642A11-EC07-F62F-B13F-89CC32B074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90800" y="3886200"/>
            <a:ext cx="533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pt-BR" altLang="pt-BR">
                <a:solidFill>
                  <a:srgbClr val="FF5050"/>
                </a:solidFill>
              </a:rPr>
              <a:t>a</a:t>
            </a:r>
            <a:r>
              <a:rPr lang="pt-BR" altLang="pt-BR" baseline="-25000">
                <a:solidFill>
                  <a:srgbClr val="FF5050"/>
                </a:solidFill>
              </a:rPr>
              <a:t>3</a:t>
            </a:r>
            <a:endParaRPr lang="pt-BR" altLang="pt-BR">
              <a:solidFill>
                <a:srgbClr val="0033CC"/>
              </a:solidFill>
            </a:endParaRPr>
          </a:p>
        </p:txBody>
      </p:sp>
      <p:sp>
        <p:nvSpPr>
          <p:cNvPr id="40966" name="Text Box 6">
            <a:extLst>
              <a:ext uri="{FF2B5EF4-FFF2-40B4-BE49-F238E27FC236}">
                <a16:creationId xmlns:a16="http://schemas.microsoft.com/office/drawing/2014/main" id="{E602905F-156F-B395-3ED6-B8B9C4778D1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0600" y="2590800"/>
            <a:ext cx="533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pt-BR" altLang="pt-BR">
                <a:solidFill>
                  <a:srgbClr val="FF5050"/>
                </a:solidFill>
              </a:rPr>
              <a:t>b</a:t>
            </a:r>
            <a:r>
              <a:rPr lang="pt-BR" altLang="pt-BR" baseline="-25000">
                <a:solidFill>
                  <a:srgbClr val="FF5050"/>
                </a:solidFill>
              </a:rPr>
              <a:t>3</a:t>
            </a:r>
            <a:endParaRPr lang="pt-BR" altLang="pt-BR">
              <a:solidFill>
                <a:srgbClr val="0033CC"/>
              </a:solidFill>
            </a:endParaRPr>
          </a:p>
        </p:txBody>
      </p:sp>
      <p:sp>
        <p:nvSpPr>
          <p:cNvPr id="40967" name="Text Box 7">
            <a:extLst>
              <a:ext uri="{FF2B5EF4-FFF2-40B4-BE49-F238E27FC236}">
                <a16:creationId xmlns:a16="http://schemas.microsoft.com/office/drawing/2014/main" id="{771B8802-D1A3-FB69-8A84-E309B135877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0600" y="1752600"/>
            <a:ext cx="533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pt-BR" altLang="pt-BR">
                <a:solidFill>
                  <a:srgbClr val="008000"/>
                </a:solidFill>
              </a:rPr>
              <a:t>b</a:t>
            </a:r>
            <a:r>
              <a:rPr lang="pt-BR" altLang="pt-BR" baseline="-25000">
                <a:solidFill>
                  <a:srgbClr val="008000"/>
                </a:solidFill>
              </a:rPr>
              <a:t>2</a:t>
            </a:r>
            <a:endParaRPr lang="pt-BR" altLang="pt-BR">
              <a:solidFill>
                <a:srgbClr val="008000"/>
              </a:solidFill>
            </a:endParaRPr>
          </a:p>
        </p:txBody>
      </p:sp>
      <p:sp>
        <p:nvSpPr>
          <p:cNvPr id="40968" name="Text Box 8">
            <a:extLst>
              <a:ext uri="{FF2B5EF4-FFF2-40B4-BE49-F238E27FC236}">
                <a16:creationId xmlns:a16="http://schemas.microsoft.com/office/drawing/2014/main" id="{AEF329CA-7B0E-60F4-8071-266E9B75C3D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0" y="3886200"/>
            <a:ext cx="533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pt-BR" altLang="pt-BR">
                <a:solidFill>
                  <a:srgbClr val="008000"/>
                </a:solidFill>
              </a:rPr>
              <a:t>a</a:t>
            </a:r>
            <a:r>
              <a:rPr lang="pt-BR" altLang="pt-BR" baseline="-25000">
                <a:solidFill>
                  <a:srgbClr val="008000"/>
                </a:solidFill>
              </a:rPr>
              <a:t>2</a:t>
            </a:r>
            <a:endParaRPr lang="pt-BR" altLang="pt-BR">
              <a:solidFill>
                <a:srgbClr val="008000"/>
              </a:solidFill>
            </a:endParaRPr>
          </a:p>
        </p:txBody>
      </p:sp>
      <p:sp>
        <p:nvSpPr>
          <p:cNvPr id="40969" name="Text Box 9">
            <a:extLst>
              <a:ext uri="{FF2B5EF4-FFF2-40B4-BE49-F238E27FC236}">
                <a16:creationId xmlns:a16="http://schemas.microsoft.com/office/drawing/2014/main" id="{9ACA6FE1-0A9D-15C3-D005-0E751F12510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43200" y="3733800"/>
            <a:ext cx="533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pt-BR" altLang="pt-BR">
                <a:solidFill>
                  <a:srgbClr val="FF9933"/>
                </a:solidFill>
                <a:sym typeface="Symbol" panose="05050102010706020507" pitchFamily="18" charset="2"/>
              </a:rPr>
              <a:t></a:t>
            </a:r>
            <a:r>
              <a:rPr lang="pt-BR" altLang="pt-BR" baseline="-25000">
                <a:solidFill>
                  <a:srgbClr val="FF9933"/>
                </a:solidFill>
              </a:rPr>
              <a:t>1</a:t>
            </a:r>
            <a:endParaRPr lang="pt-BR" altLang="pt-BR">
              <a:solidFill>
                <a:srgbClr val="008000"/>
              </a:solidFill>
            </a:endParaRPr>
          </a:p>
        </p:txBody>
      </p:sp>
      <p:sp>
        <p:nvSpPr>
          <p:cNvPr id="40970" name="Text Box 10">
            <a:extLst>
              <a:ext uri="{FF2B5EF4-FFF2-40B4-BE49-F238E27FC236}">
                <a16:creationId xmlns:a16="http://schemas.microsoft.com/office/drawing/2014/main" id="{152AD552-CE16-D939-E7E3-780EFB01AC2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0600" y="3200400"/>
            <a:ext cx="533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pt-BR" altLang="pt-BR">
                <a:solidFill>
                  <a:srgbClr val="FF9933"/>
                </a:solidFill>
                <a:sym typeface="Symbol" panose="05050102010706020507" pitchFamily="18" charset="2"/>
              </a:rPr>
              <a:t></a:t>
            </a:r>
            <a:r>
              <a:rPr lang="pt-BR" altLang="pt-BR" baseline="-25000">
                <a:solidFill>
                  <a:srgbClr val="FF9933"/>
                </a:solidFill>
              </a:rPr>
              <a:t>1</a:t>
            </a:r>
            <a:endParaRPr lang="pt-BR" altLang="pt-BR">
              <a:solidFill>
                <a:srgbClr val="008000"/>
              </a:solidFill>
            </a:endParaRPr>
          </a:p>
        </p:txBody>
      </p:sp>
      <p:sp>
        <p:nvSpPr>
          <p:cNvPr id="40971" name="Text Box 11">
            <a:extLst>
              <a:ext uri="{FF2B5EF4-FFF2-40B4-BE49-F238E27FC236}">
                <a16:creationId xmlns:a16="http://schemas.microsoft.com/office/drawing/2014/main" id="{53C23264-8BAD-3CFE-CBFA-F1005796FAC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3000" y="2895600"/>
            <a:ext cx="533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pt-BR" altLang="pt-BR">
                <a:solidFill>
                  <a:srgbClr val="FF00FF"/>
                </a:solidFill>
                <a:sym typeface="Symbol" panose="05050102010706020507" pitchFamily="18" charset="2"/>
              </a:rPr>
              <a:t></a:t>
            </a:r>
            <a:r>
              <a:rPr lang="pt-BR" altLang="pt-BR" baseline="-25000">
                <a:solidFill>
                  <a:srgbClr val="FF00FF"/>
                </a:solidFill>
              </a:rPr>
              <a:t>2</a:t>
            </a:r>
            <a:endParaRPr lang="pt-BR" altLang="pt-BR">
              <a:solidFill>
                <a:srgbClr val="FF00FF"/>
              </a:solidFill>
            </a:endParaRPr>
          </a:p>
        </p:txBody>
      </p:sp>
      <p:sp>
        <p:nvSpPr>
          <p:cNvPr id="40972" name="Text Box 12">
            <a:extLst>
              <a:ext uri="{FF2B5EF4-FFF2-40B4-BE49-F238E27FC236}">
                <a16:creationId xmlns:a16="http://schemas.microsoft.com/office/drawing/2014/main" id="{46DCF603-04AC-D927-8AE8-295F6C2045B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3886200"/>
            <a:ext cx="533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pt-BR" altLang="pt-BR">
                <a:solidFill>
                  <a:srgbClr val="FF00FF"/>
                </a:solidFill>
                <a:sym typeface="Symbol" panose="05050102010706020507" pitchFamily="18" charset="2"/>
              </a:rPr>
              <a:t></a:t>
            </a:r>
            <a:r>
              <a:rPr lang="pt-BR" altLang="pt-BR" baseline="-25000">
                <a:solidFill>
                  <a:srgbClr val="FF00FF"/>
                </a:solidFill>
              </a:rPr>
              <a:t>2</a:t>
            </a:r>
            <a:endParaRPr lang="pt-BR" altLang="pt-BR">
              <a:solidFill>
                <a:srgbClr val="FF00FF"/>
              </a:solidFill>
            </a:endParaRPr>
          </a:p>
        </p:txBody>
      </p:sp>
      <p:sp>
        <p:nvSpPr>
          <p:cNvPr id="40973" name="Text Box 13">
            <a:extLst>
              <a:ext uri="{FF2B5EF4-FFF2-40B4-BE49-F238E27FC236}">
                <a16:creationId xmlns:a16="http://schemas.microsoft.com/office/drawing/2014/main" id="{FBD318F1-96DD-09E0-4C19-F3D318C8C38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304800"/>
            <a:ext cx="67056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pt-BR" altLang="pt-BR" sz="3200">
                <a:latin typeface="Impact" panose="020B0806030902050204" pitchFamily="34" charset="0"/>
              </a:rPr>
              <a:t>Área De Um Triângulo</a:t>
            </a:r>
          </a:p>
        </p:txBody>
      </p:sp>
      <p:sp>
        <p:nvSpPr>
          <p:cNvPr id="40974" name="Text Box 14">
            <a:extLst>
              <a:ext uri="{FF2B5EF4-FFF2-40B4-BE49-F238E27FC236}">
                <a16:creationId xmlns:a16="http://schemas.microsoft.com/office/drawing/2014/main" id="{D25EED50-3FD0-F1E6-C2B4-A2C70D28302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3000" y="914400"/>
            <a:ext cx="70104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/>
            <a:r>
              <a:rPr lang="pt-BR" altLang="pt-BR" sz="2800" b="1"/>
              <a:t>Consideremos o triângulo </a:t>
            </a:r>
            <a:r>
              <a:rPr lang="pt-BR" altLang="pt-BR" sz="2800" b="1" i="1"/>
              <a:t>A</a:t>
            </a:r>
            <a:r>
              <a:rPr lang="pt-BR" altLang="pt-BR" sz="2800" b="1" i="1" baseline="-25000"/>
              <a:t>1</a:t>
            </a:r>
            <a:r>
              <a:rPr lang="pt-BR" altLang="pt-BR" sz="2800" b="1" i="1"/>
              <a:t>A</a:t>
            </a:r>
            <a:r>
              <a:rPr lang="pt-BR" altLang="pt-BR" sz="2800" b="1" i="1" baseline="-25000"/>
              <a:t>2</a:t>
            </a:r>
            <a:r>
              <a:rPr lang="pt-BR" altLang="pt-BR" sz="2800" b="1" i="1"/>
              <a:t>A</a:t>
            </a:r>
            <a:r>
              <a:rPr lang="pt-BR" altLang="pt-BR" sz="2800" b="1" i="1" baseline="-25000"/>
              <a:t>3</a:t>
            </a:r>
            <a:r>
              <a:rPr lang="pt-BR" altLang="pt-BR" sz="2800" b="1" i="1"/>
              <a:t> </a:t>
            </a:r>
            <a:r>
              <a:rPr lang="pt-BR" altLang="pt-BR" sz="2800" b="1"/>
              <a:t> :</a:t>
            </a:r>
            <a:endParaRPr lang="pt-BR" altLang="pt-BR" sz="2800" b="1" i="1"/>
          </a:p>
        </p:txBody>
      </p:sp>
      <p:sp>
        <p:nvSpPr>
          <p:cNvPr id="40975" name="Text Box 15">
            <a:extLst>
              <a:ext uri="{FF2B5EF4-FFF2-40B4-BE49-F238E27FC236}">
                <a16:creationId xmlns:a16="http://schemas.microsoft.com/office/drawing/2014/main" id="{297D4A63-2E6C-BC1D-39E3-A9F747EA658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29200" y="1447800"/>
            <a:ext cx="3733800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/>
            <a:r>
              <a:rPr lang="pt-BR" altLang="pt-BR" sz="2800" b="1"/>
              <a:t>Tracemos o segmento </a:t>
            </a:r>
            <a:r>
              <a:rPr lang="pt-BR" altLang="pt-BR" sz="2800" b="1" i="1"/>
              <a:t>OP</a:t>
            </a:r>
            <a:r>
              <a:rPr lang="pt-BR" altLang="pt-BR" sz="2800" b="1"/>
              <a:t>  equipolente a </a:t>
            </a:r>
            <a:r>
              <a:rPr lang="pt-BR" altLang="pt-BR" sz="2800" b="1" i="1"/>
              <a:t>A</a:t>
            </a:r>
            <a:r>
              <a:rPr lang="pt-BR" altLang="pt-BR" sz="2800" b="1" i="1" baseline="-25000"/>
              <a:t>3</a:t>
            </a:r>
            <a:r>
              <a:rPr lang="pt-BR" altLang="pt-BR" sz="2800" b="1" i="1"/>
              <a:t>A</a:t>
            </a:r>
            <a:r>
              <a:rPr lang="pt-BR" altLang="pt-BR" sz="2800" b="1" i="1" baseline="-25000"/>
              <a:t>1.</a:t>
            </a:r>
            <a:endParaRPr lang="pt-BR" altLang="pt-BR" sz="2800" b="1" i="1"/>
          </a:p>
        </p:txBody>
      </p:sp>
      <p:sp>
        <p:nvSpPr>
          <p:cNvPr id="40980" name="Text Box 20">
            <a:extLst>
              <a:ext uri="{FF2B5EF4-FFF2-40B4-BE49-F238E27FC236}">
                <a16:creationId xmlns:a16="http://schemas.microsoft.com/office/drawing/2014/main" id="{3CD31592-9666-B4E5-1494-92B8B23A0F7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05400" y="2438400"/>
            <a:ext cx="37338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/>
            <a:r>
              <a:rPr lang="pt-BR" altLang="pt-BR" sz="2800" b="1"/>
              <a:t>Então se </a:t>
            </a:r>
            <a:r>
              <a:rPr lang="pt-BR" altLang="pt-BR" sz="2800" b="1" i="1"/>
              <a:t>P = </a:t>
            </a:r>
            <a:r>
              <a:rPr lang="pt-BR" altLang="pt-BR" sz="2800" b="1" i="1">
                <a:solidFill>
                  <a:srgbClr val="FF9933"/>
                </a:solidFill>
              </a:rPr>
              <a:t>( </a:t>
            </a:r>
            <a:r>
              <a:rPr lang="pt-BR" altLang="pt-BR" sz="2800" b="1" i="1">
                <a:solidFill>
                  <a:srgbClr val="FF9933"/>
                </a:solidFill>
                <a:sym typeface="Symbol" panose="05050102010706020507" pitchFamily="18" charset="2"/>
              </a:rPr>
              <a:t></a:t>
            </a:r>
            <a:r>
              <a:rPr lang="pt-BR" altLang="pt-BR" sz="2800" b="1" i="1" baseline="-25000">
                <a:solidFill>
                  <a:srgbClr val="FF9933"/>
                </a:solidFill>
                <a:sym typeface="Symbol" panose="05050102010706020507" pitchFamily="18" charset="2"/>
              </a:rPr>
              <a:t>1</a:t>
            </a:r>
            <a:r>
              <a:rPr lang="pt-BR" altLang="pt-BR" sz="2800" b="1" i="1">
                <a:solidFill>
                  <a:srgbClr val="FF9933"/>
                </a:solidFill>
                <a:sym typeface="Symbol" panose="05050102010706020507" pitchFamily="18" charset="2"/>
              </a:rPr>
              <a:t> , </a:t>
            </a:r>
            <a:r>
              <a:rPr lang="pt-BR" altLang="pt-BR" sz="2800" b="1" i="1" baseline="-25000">
                <a:solidFill>
                  <a:srgbClr val="FF9933"/>
                </a:solidFill>
                <a:sym typeface="Symbol" panose="05050102010706020507" pitchFamily="18" charset="2"/>
              </a:rPr>
              <a:t>1 </a:t>
            </a:r>
            <a:r>
              <a:rPr lang="pt-BR" altLang="pt-BR" sz="2800" b="1" i="1">
                <a:solidFill>
                  <a:srgbClr val="FF9933"/>
                </a:solidFill>
                <a:sym typeface="Symbol" panose="05050102010706020507" pitchFamily="18" charset="2"/>
              </a:rPr>
              <a:t>)</a:t>
            </a:r>
            <a:r>
              <a:rPr lang="pt-BR" altLang="pt-BR" sz="2800" b="1" i="1">
                <a:sym typeface="Symbol" panose="05050102010706020507" pitchFamily="18" charset="2"/>
              </a:rPr>
              <a:t>:</a:t>
            </a:r>
            <a:endParaRPr lang="pt-BR" altLang="pt-BR" sz="2800" b="1" i="1"/>
          </a:p>
        </p:txBody>
      </p:sp>
      <p:grpSp>
        <p:nvGrpSpPr>
          <p:cNvPr id="40989" name="Group 29">
            <a:extLst>
              <a:ext uri="{FF2B5EF4-FFF2-40B4-BE49-F238E27FC236}">
                <a16:creationId xmlns:a16="http://schemas.microsoft.com/office/drawing/2014/main" id="{DA5B2A92-3492-AA25-5AC9-404C78DB77F2}"/>
              </a:ext>
            </a:extLst>
          </p:cNvPr>
          <p:cNvGrpSpPr>
            <a:grpSpLocks/>
          </p:cNvGrpSpPr>
          <p:nvPr/>
        </p:nvGrpSpPr>
        <p:grpSpPr bwMode="auto">
          <a:xfrm>
            <a:off x="5943600" y="2971800"/>
            <a:ext cx="2362200" cy="1066800"/>
            <a:chOff x="3744" y="1872"/>
            <a:chExt cx="1488" cy="672"/>
          </a:xfrm>
        </p:grpSpPr>
        <p:sp>
          <p:nvSpPr>
            <p:cNvPr id="40977" name="Text Box 17">
              <a:extLst>
                <a:ext uri="{FF2B5EF4-FFF2-40B4-BE49-F238E27FC236}">
                  <a16:creationId xmlns:a16="http://schemas.microsoft.com/office/drawing/2014/main" id="{401689B0-D3E6-7DA9-908B-29608AFE76E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744" y="1872"/>
              <a:ext cx="1488" cy="59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just"/>
              <a:r>
                <a:rPr lang="pt-BR" altLang="pt-BR" sz="2800" b="1" i="1">
                  <a:sym typeface="Symbol" panose="05050102010706020507" pitchFamily="18" charset="2"/>
                </a:rPr>
                <a:t></a:t>
              </a:r>
              <a:r>
                <a:rPr lang="pt-BR" altLang="pt-BR" sz="2800" b="1" i="1" baseline="-25000">
                  <a:sym typeface="Symbol" panose="05050102010706020507" pitchFamily="18" charset="2"/>
                </a:rPr>
                <a:t>1 </a:t>
              </a:r>
              <a:r>
                <a:rPr lang="pt-BR" altLang="pt-BR" sz="2800" b="1" i="1">
                  <a:sym typeface="Symbol" panose="05050102010706020507" pitchFamily="18" charset="2"/>
                </a:rPr>
                <a:t>= a</a:t>
              </a:r>
              <a:r>
                <a:rPr lang="pt-BR" altLang="pt-BR" sz="2800" b="1" i="1" baseline="-25000">
                  <a:sym typeface="Symbol" panose="05050102010706020507" pitchFamily="18" charset="2"/>
                </a:rPr>
                <a:t>1</a:t>
              </a:r>
              <a:r>
                <a:rPr lang="pt-BR" altLang="pt-BR" sz="2800" b="1" i="1">
                  <a:sym typeface="Symbol" panose="05050102010706020507" pitchFamily="18" charset="2"/>
                </a:rPr>
                <a:t> - a</a:t>
              </a:r>
              <a:r>
                <a:rPr lang="pt-BR" altLang="pt-BR" sz="2800" b="1" i="1" baseline="-25000">
                  <a:sym typeface="Symbol" panose="05050102010706020507" pitchFamily="18" charset="2"/>
                </a:rPr>
                <a:t>3</a:t>
              </a:r>
              <a:r>
                <a:rPr lang="pt-BR" altLang="pt-BR" sz="2800" b="1" i="1">
                  <a:sym typeface="Symbol" panose="05050102010706020507" pitchFamily="18" charset="2"/>
                </a:rPr>
                <a:t> </a:t>
              </a:r>
            </a:p>
            <a:p>
              <a:pPr algn="just"/>
              <a:r>
                <a:rPr lang="pt-BR" altLang="pt-BR" sz="2800" b="1" i="1">
                  <a:sym typeface="Symbol" panose="05050102010706020507" pitchFamily="18" charset="2"/>
                </a:rPr>
                <a:t> </a:t>
              </a:r>
              <a:r>
                <a:rPr lang="pt-BR" altLang="pt-BR" sz="2800" b="1" i="1" baseline="-25000">
                  <a:sym typeface="Symbol" panose="05050102010706020507" pitchFamily="18" charset="2"/>
                </a:rPr>
                <a:t>1 = </a:t>
              </a:r>
              <a:r>
                <a:rPr lang="pt-BR" altLang="pt-BR" sz="2800" b="1" i="1">
                  <a:sym typeface="Symbol" panose="05050102010706020507" pitchFamily="18" charset="2"/>
                </a:rPr>
                <a:t>b</a:t>
              </a:r>
              <a:r>
                <a:rPr lang="pt-BR" altLang="pt-BR" sz="2800" b="1" i="1" baseline="-25000">
                  <a:sym typeface="Symbol" panose="05050102010706020507" pitchFamily="18" charset="2"/>
                </a:rPr>
                <a:t>1</a:t>
              </a:r>
              <a:r>
                <a:rPr lang="pt-BR" altLang="pt-BR" sz="2800" b="1" i="1">
                  <a:sym typeface="Symbol" panose="05050102010706020507" pitchFamily="18" charset="2"/>
                </a:rPr>
                <a:t> - b</a:t>
              </a:r>
              <a:r>
                <a:rPr lang="pt-BR" altLang="pt-BR" sz="2800" b="1" i="1" baseline="-25000">
                  <a:sym typeface="Symbol" panose="05050102010706020507" pitchFamily="18" charset="2"/>
                </a:rPr>
                <a:t>3</a:t>
              </a:r>
              <a:endParaRPr lang="pt-BR" altLang="pt-BR" sz="2800" b="1" i="1"/>
            </a:p>
          </p:txBody>
        </p:sp>
        <p:sp>
          <p:nvSpPr>
            <p:cNvPr id="40978" name="AutoShape 18">
              <a:extLst>
                <a:ext uri="{FF2B5EF4-FFF2-40B4-BE49-F238E27FC236}">
                  <a16:creationId xmlns:a16="http://schemas.microsoft.com/office/drawing/2014/main" id="{A9DBE669-B099-DD5D-4B1E-63B15535023E}"/>
                </a:ext>
              </a:extLst>
            </p:cNvPr>
            <p:cNvSpPr>
              <a:spLocks/>
            </p:cNvSpPr>
            <p:nvPr/>
          </p:nvSpPr>
          <p:spPr bwMode="auto">
            <a:xfrm>
              <a:off x="3744" y="1872"/>
              <a:ext cx="48" cy="672"/>
            </a:xfrm>
            <a:prstGeom prst="leftBrace">
              <a:avLst>
                <a:gd name="adj1" fmla="val 116667"/>
                <a:gd name="adj2" fmla="val 50000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40981" name="Text Box 21">
              <a:extLst>
                <a:ext uri="{FF2B5EF4-FFF2-40B4-BE49-F238E27FC236}">
                  <a16:creationId xmlns:a16="http://schemas.microsoft.com/office/drawing/2014/main" id="{EA7E74DD-7788-0320-5BF8-898152C6A38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744" y="1872"/>
              <a:ext cx="1488" cy="59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just"/>
              <a:r>
                <a:rPr lang="pt-BR" altLang="pt-BR" sz="2800" b="1" i="1">
                  <a:solidFill>
                    <a:srgbClr val="FF9933"/>
                  </a:solidFill>
                  <a:sym typeface="Symbol" panose="05050102010706020507" pitchFamily="18" charset="2"/>
                </a:rPr>
                <a:t></a:t>
              </a:r>
              <a:r>
                <a:rPr lang="pt-BR" altLang="pt-BR" sz="2800" b="1" i="1" baseline="-25000">
                  <a:solidFill>
                    <a:srgbClr val="FF9933"/>
                  </a:solidFill>
                  <a:sym typeface="Symbol" panose="05050102010706020507" pitchFamily="18" charset="2"/>
                </a:rPr>
                <a:t>1</a:t>
              </a:r>
              <a:r>
                <a:rPr lang="pt-BR" altLang="pt-BR" sz="2800" b="1" i="1" baseline="-25000">
                  <a:sym typeface="Symbol" panose="05050102010706020507" pitchFamily="18" charset="2"/>
                </a:rPr>
                <a:t> </a:t>
              </a:r>
              <a:r>
                <a:rPr lang="pt-BR" altLang="pt-BR" sz="2800" b="1" i="1">
                  <a:sym typeface="Symbol" panose="05050102010706020507" pitchFamily="18" charset="2"/>
                </a:rPr>
                <a:t>= a</a:t>
              </a:r>
              <a:r>
                <a:rPr lang="pt-BR" altLang="pt-BR" sz="2800" b="1" i="1" baseline="-25000">
                  <a:sym typeface="Symbol" panose="05050102010706020507" pitchFamily="18" charset="2"/>
                </a:rPr>
                <a:t>1</a:t>
              </a:r>
              <a:r>
                <a:rPr lang="pt-BR" altLang="pt-BR" sz="2800" b="1" i="1">
                  <a:sym typeface="Symbol" panose="05050102010706020507" pitchFamily="18" charset="2"/>
                </a:rPr>
                <a:t> - a</a:t>
              </a:r>
              <a:r>
                <a:rPr lang="pt-BR" altLang="pt-BR" sz="2800" b="1" i="1" baseline="-25000">
                  <a:sym typeface="Symbol" panose="05050102010706020507" pitchFamily="18" charset="2"/>
                </a:rPr>
                <a:t>3</a:t>
              </a:r>
              <a:r>
                <a:rPr lang="pt-BR" altLang="pt-BR" sz="2800" b="1" i="1">
                  <a:sym typeface="Symbol" panose="05050102010706020507" pitchFamily="18" charset="2"/>
                </a:rPr>
                <a:t> </a:t>
              </a:r>
            </a:p>
            <a:p>
              <a:pPr algn="just"/>
              <a:r>
                <a:rPr lang="pt-BR" altLang="pt-BR" sz="2800" b="1" i="1">
                  <a:sym typeface="Symbol" panose="05050102010706020507" pitchFamily="18" charset="2"/>
                </a:rPr>
                <a:t> </a:t>
              </a:r>
              <a:r>
                <a:rPr lang="pt-BR" altLang="pt-BR" sz="2800" b="1" i="1">
                  <a:solidFill>
                    <a:srgbClr val="FF9933"/>
                  </a:solidFill>
                  <a:sym typeface="Symbol" panose="05050102010706020507" pitchFamily="18" charset="2"/>
                </a:rPr>
                <a:t></a:t>
              </a:r>
              <a:r>
                <a:rPr lang="pt-BR" altLang="pt-BR" sz="2800" b="1" i="1" baseline="-25000">
                  <a:solidFill>
                    <a:srgbClr val="FF9933"/>
                  </a:solidFill>
                  <a:sym typeface="Symbol" panose="05050102010706020507" pitchFamily="18" charset="2"/>
                </a:rPr>
                <a:t>1</a:t>
              </a:r>
              <a:r>
                <a:rPr lang="pt-BR" altLang="pt-BR" sz="2800" b="1" i="1" baseline="-25000">
                  <a:sym typeface="Symbol" panose="05050102010706020507" pitchFamily="18" charset="2"/>
                </a:rPr>
                <a:t> = </a:t>
              </a:r>
              <a:r>
                <a:rPr lang="pt-BR" altLang="pt-BR" sz="2800" b="1" i="1">
                  <a:sym typeface="Symbol" panose="05050102010706020507" pitchFamily="18" charset="2"/>
                </a:rPr>
                <a:t>b</a:t>
              </a:r>
              <a:r>
                <a:rPr lang="pt-BR" altLang="pt-BR" sz="2800" b="1" i="1" baseline="-25000">
                  <a:sym typeface="Symbol" panose="05050102010706020507" pitchFamily="18" charset="2"/>
                </a:rPr>
                <a:t>1</a:t>
              </a:r>
              <a:r>
                <a:rPr lang="pt-BR" altLang="pt-BR" sz="2800" b="1" i="1">
                  <a:sym typeface="Symbol" panose="05050102010706020507" pitchFamily="18" charset="2"/>
                </a:rPr>
                <a:t> - b</a:t>
              </a:r>
              <a:r>
                <a:rPr lang="pt-BR" altLang="pt-BR" sz="2800" b="1" i="1" baseline="-25000">
                  <a:sym typeface="Symbol" panose="05050102010706020507" pitchFamily="18" charset="2"/>
                </a:rPr>
                <a:t>3</a:t>
              </a:r>
              <a:endParaRPr lang="pt-BR" altLang="pt-BR" sz="2800" b="1" i="1"/>
            </a:p>
          </p:txBody>
        </p:sp>
      </p:grpSp>
      <p:grpSp>
        <p:nvGrpSpPr>
          <p:cNvPr id="40990" name="Group 30">
            <a:extLst>
              <a:ext uri="{FF2B5EF4-FFF2-40B4-BE49-F238E27FC236}">
                <a16:creationId xmlns:a16="http://schemas.microsoft.com/office/drawing/2014/main" id="{7911704F-38E3-7182-7CC3-8B68D8B30815}"/>
              </a:ext>
            </a:extLst>
          </p:cNvPr>
          <p:cNvGrpSpPr>
            <a:grpSpLocks/>
          </p:cNvGrpSpPr>
          <p:nvPr/>
        </p:nvGrpSpPr>
        <p:grpSpPr bwMode="auto">
          <a:xfrm>
            <a:off x="6019800" y="5638800"/>
            <a:ext cx="2362200" cy="1066800"/>
            <a:chOff x="3792" y="3552"/>
            <a:chExt cx="1488" cy="672"/>
          </a:xfrm>
        </p:grpSpPr>
        <p:sp>
          <p:nvSpPr>
            <p:cNvPr id="40984" name="Text Box 24">
              <a:extLst>
                <a:ext uri="{FF2B5EF4-FFF2-40B4-BE49-F238E27FC236}">
                  <a16:creationId xmlns:a16="http://schemas.microsoft.com/office/drawing/2014/main" id="{11E733FC-7DBC-1D67-32E9-44778AC7B5B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792" y="3552"/>
              <a:ext cx="1488" cy="59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just"/>
              <a:r>
                <a:rPr lang="pt-BR" altLang="pt-BR" sz="2800" b="1" i="1">
                  <a:solidFill>
                    <a:srgbClr val="FF00FF"/>
                  </a:solidFill>
                  <a:sym typeface="Symbol" panose="05050102010706020507" pitchFamily="18" charset="2"/>
                </a:rPr>
                <a:t></a:t>
              </a:r>
              <a:r>
                <a:rPr lang="pt-BR" altLang="pt-BR" sz="2800" b="1" i="1" baseline="-25000">
                  <a:solidFill>
                    <a:srgbClr val="FF00FF"/>
                  </a:solidFill>
                  <a:sym typeface="Symbol" panose="05050102010706020507" pitchFamily="18" charset="2"/>
                </a:rPr>
                <a:t>2</a:t>
              </a:r>
              <a:r>
                <a:rPr lang="pt-BR" altLang="pt-BR" sz="2800" b="1" i="1" baseline="-25000">
                  <a:sym typeface="Symbol" panose="05050102010706020507" pitchFamily="18" charset="2"/>
                </a:rPr>
                <a:t> </a:t>
              </a:r>
              <a:r>
                <a:rPr lang="pt-BR" altLang="pt-BR" sz="2800" b="1" i="1">
                  <a:sym typeface="Symbol" panose="05050102010706020507" pitchFamily="18" charset="2"/>
                </a:rPr>
                <a:t>= a</a:t>
              </a:r>
              <a:r>
                <a:rPr lang="pt-BR" altLang="pt-BR" sz="2800" b="1" i="1" baseline="-25000">
                  <a:sym typeface="Symbol" panose="05050102010706020507" pitchFamily="18" charset="2"/>
                </a:rPr>
                <a:t>2</a:t>
              </a:r>
              <a:r>
                <a:rPr lang="pt-BR" altLang="pt-BR" sz="2800" b="1" i="1">
                  <a:sym typeface="Symbol" panose="05050102010706020507" pitchFamily="18" charset="2"/>
                </a:rPr>
                <a:t> - a</a:t>
              </a:r>
              <a:r>
                <a:rPr lang="pt-BR" altLang="pt-BR" sz="2800" b="1" i="1" baseline="-25000">
                  <a:sym typeface="Symbol" panose="05050102010706020507" pitchFamily="18" charset="2"/>
                </a:rPr>
                <a:t>3</a:t>
              </a:r>
              <a:r>
                <a:rPr lang="pt-BR" altLang="pt-BR" sz="2800" b="1" i="1">
                  <a:sym typeface="Symbol" panose="05050102010706020507" pitchFamily="18" charset="2"/>
                </a:rPr>
                <a:t> </a:t>
              </a:r>
            </a:p>
            <a:p>
              <a:pPr algn="just"/>
              <a:r>
                <a:rPr lang="pt-BR" altLang="pt-BR" sz="2800" b="1" i="1">
                  <a:sym typeface="Symbol" panose="05050102010706020507" pitchFamily="18" charset="2"/>
                </a:rPr>
                <a:t> </a:t>
              </a:r>
              <a:r>
                <a:rPr lang="pt-BR" altLang="pt-BR" sz="2800" b="1" i="1">
                  <a:solidFill>
                    <a:srgbClr val="FF00FF"/>
                  </a:solidFill>
                  <a:sym typeface="Symbol" panose="05050102010706020507" pitchFamily="18" charset="2"/>
                </a:rPr>
                <a:t></a:t>
              </a:r>
              <a:r>
                <a:rPr lang="pt-BR" altLang="pt-BR" sz="2800" b="1" i="1" baseline="-25000">
                  <a:solidFill>
                    <a:srgbClr val="FF00FF"/>
                  </a:solidFill>
                  <a:sym typeface="Symbol" panose="05050102010706020507" pitchFamily="18" charset="2"/>
                </a:rPr>
                <a:t>2</a:t>
              </a:r>
              <a:r>
                <a:rPr lang="pt-BR" altLang="pt-BR" sz="2800" b="1" i="1">
                  <a:sym typeface="Symbol" panose="05050102010706020507" pitchFamily="18" charset="2"/>
                </a:rPr>
                <a:t>=</a:t>
              </a:r>
              <a:r>
                <a:rPr lang="pt-BR" altLang="pt-BR" sz="2800" b="1" i="1" baseline="-25000">
                  <a:sym typeface="Symbol" panose="05050102010706020507" pitchFamily="18" charset="2"/>
                </a:rPr>
                <a:t> </a:t>
              </a:r>
              <a:r>
                <a:rPr lang="pt-BR" altLang="pt-BR" sz="2800" b="1" i="1">
                  <a:sym typeface="Symbol" panose="05050102010706020507" pitchFamily="18" charset="2"/>
                </a:rPr>
                <a:t>b</a:t>
              </a:r>
              <a:r>
                <a:rPr lang="pt-BR" altLang="pt-BR" sz="2800" b="1" i="1" baseline="-25000">
                  <a:sym typeface="Symbol" panose="05050102010706020507" pitchFamily="18" charset="2"/>
                </a:rPr>
                <a:t>2</a:t>
              </a:r>
              <a:r>
                <a:rPr lang="pt-BR" altLang="pt-BR" sz="2800" b="1" i="1">
                  <a:sym typeface="Symbol" panose="05050102010706020507" pitchFamily="18" charset="2"/>
                </a:rPr>
                <a:t> - b</a:t>
              </a:r>
              <a:r>
                <a:rPr lang="pt-BR" altLang="pt-BR" sz="2800" b="1" i="1" baseline="-25000">
                  <a:sym typeface="Symbol" panose="05050102010706020507" pitchFamily="18" charset="2"/>
                </a:rPr>
                <a:t>3</a:t>
              </a:r>
              <a:endParaRPr lang="pt-BR" altLang="pt-BR" sz="2800" b="1" i="1"/>
            </a:p>
          </p:txBody>
        </p:sp>
        <p:sp>
          <p:nvSpPr>
            <p:cNvPr id="40985" name="AutoShape 25">
              <a:extLst>
                <a:ext uri="{FF2B5EF4-FFF2-40B4-BE49-F238E27FC236}">
                  <a16:creationId xmlns:a16="http://schemas.microsoft.com/office/drawing/2014/main" id="{8BC5E5D5-B224-DA35-2386-444CD7CF76CB}"/>
                </a:ext>
              </a:extLst>
            </p:cNvPr>
            <p:cNvSpPr>
              <a:spLocks/>
            </p:cNvSpPr>
            <p:nvPr/>
          </p:nvSpPr>
          <p:spPr bwMode="auto">
            <a:xfrm>
              <a:off x="3792" y="3552"/>
              <a:ext cx="48" cy="672"/>
            </a:xfrm>
            <a:prstGeom prst="leftBrace">
              <a:avLst>
                <a:gd name="adj1" fmla="val 116667"/>
                <a:gd name="adj2" fmla="val 50000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pt-BR"/>
            </a:p>
          </p:txBody>
        </p:sp>
      </p:grpSp>
      <p:sp>
        <p:nvSpPr>
          <p:cNvPr id="40986" name="Text Box 26">
            <a:extLst>
              <a:ext uri="{FF2B5EF4-FFF2-40B4-BE49-F238E27FC236}">
                <a16:creationId xmlns:a16="http://schemas.microsoft.com/office/drawing/2014/main" id="{09C247DE-1AA8-23B0-C583-036DDF6B720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24400" y="4006850"/>
            <a:ext cx="4343400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/>
            <a:r>
              <a:rPr lang="pt-BR" altLang="pt-BR" sz="2800" b="1"/>
              <a:t>Tracemos o segmento </a:t>
            </a:r>
            <a:r>
              <a:rPr lang="pt-BR" altLang="pt-BR" sz="2800" b="1" i="1"/>
              <a:t>OQ</a:t>
            </a:r>
            <a:r>
              <a:rPr lang="pt-BR" altLang="pt-BR" sz="2800" b="1"/>
              <a:t>  equipolente a </a:t>
            </a:r>
            <a:r>
              <a:rPr lang="pt-BR" altLang="pt-BR" sz="2800" b="1" i="1"/>
              <a:t>A</a:t>
            </a:r>
            <a:r>
              <a:rPr lang="pt-BR" altLang="pt-BR" sz="2800" b="1" i="1" baseline="-25000"/>
              <a:t>3</a:t>
            </a:r>
            <a:r>
              <a:rPr lang="pt-BR" altLang="pt-BR" sz="2800" b="1" i="1"/>
              <a:t>A</a:t>
            </a:r>
            <a:r>
              <a:rPr lang="pt-BR" altLang="pt-BR" sz="2800" b="1" i="1" baseline="-25000"/>
              <a:t>2.</a:t>
            </a:r>
            <a:endParaRPr lang="pt-BR" altLang="pt-BR" sz="2800" b="1" i="1"/>
          </a:p>
        </p:txBody>
      </p:sp>
      <p:sp>
        <p:nvSpPr>
          <p:cNvPr id="40987" name="Text Box 27">
            <a:extLst>
              <a:ext uri="{FF2B5EF4-FFF2-40B4-BE49-F238E27FC236}">
                <a16:creationId xmlns:a16="http://schemas.microsoft.com/office/drawing/2014/main" id="{38A8B5FD-C964-4DA6-84EB-513C6BF2602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24400" y="4953000"/>
            <a:ext cx="37338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/>
            <a:r>
              <a:rPr lang="pt-BR" altLang="pt-BR" sz="2800" b="1"/>
              <a:t>Então se </a:t>
            </a:r>
            <a:r>
              <a:rPr lang="pt-BR" altLang="pt-BR" sz="2800" b="1" i="1"/>
              <a:t>Q = </a:t>
            </a:r>
            <a:r>
              <a:rPr lang="pt-BR" altLang="pt-BR" sz="2800" b="1" i="1">
                <a:solidFill>
                  <a:srgbClr val="FF00FF"/>
                </a:solidFill>
              </a:rPr>
              <a:t>( </a:t>
            </a:r>
            <a:r>
              <a:rPr lang="pt-BR" altLang="pt-BR" sz="2800" b="1" i="1">
                <a:solidFill>
                  <a:srgbClr val="FF00FF"/>
                </a:solidFill>
                <a:sym typeface="Symbol" panose="05050102010706020507" pitchFamily="18" charset="2"/>
              </a:rPr>
              <a:t></a:t>
            </a:r>
            <a:r>
              <a:rPr lang="pt-BR" altLang="pt-BR" sz="2800" b="1" i="1" baseline="-25000">
                <a:solidFill>
                  <a:srgbClr val="FF00FF"/>
                </a:solidFill>
                <a:sym typeface="Symbol" panose="05050102010706020507" pitchFamily="18" charset="2"/>
              </a:rPr>
              <a:t>2</a:t>
            </a:r>
            <a:r>
              <a:rPr lang="pt-BR" altLang="pt-BR" sz="2800" b="1" i="1">
                <a:solidFill>
                  <a:srgbClr val="FF00FF"/>
                </a:solidFill>
                <a:sym typeface="Symbol" panose="05050102010706020507" pitchFamily="18" charset="2"/>
              </a:rPr>
              <a:t> , </a:t>
            </a:r>
            <a:r>
              <a:rPr lang="pt-BR" altLang="pt-BR" sz="2800" b="1" i="1" baseline="-25000">
                <a:solidFill>
                  <a:srgbClr val="FF00FF"/>
                </a:solidFill>
                <a:sym typeface="Symbol" panose="05050102010706020507" pitchFamily="18" charset="2"/>
              </a:rPr>
              <a:t>2 </a:t>
            </a:r>
            <a:r>
              <a:rPr lang="pt-BR" altLang="pt-BR" sz="2800" b="1" i="1">
                <a:solidFill>
                  <a:srgbClr val="FF00FF"/>
                </a:solidFill>
                <a:sym typeface="Symbol" panose="05050102010706020507" pitchFamily="18" charset="2"/>
              </a:rPr>
              <a:t>)</a:t>
            </a:r>
            <a:r>
              <a:rPr lang="pt-BR" altLang="pt-BR" sz="2800" b="1" i="1">
                <a:sym typeface="Symbol" panose="05050102010706020507" pitchFamily="18" charset="2"/>
              </a:rPr>
              <a:t>:</a:t>
            </a:r>
            <a:endParaRPr lang="pt-BR" altLang="pt-BR" sz="2800" b="1" i="1"/>
          </a:p>
        </p:txBody>
      </p:sp>
    </p:spTree>
  </p:cSld>
  <p:clrMapOvr>
    <a:masterClrMapping/>
  </p:clrMapOvr>
  <p:transition>
    <p:pull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09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09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09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09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5" presetID="3" presetClass="entr" presetSubtype="5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7" dur="500"/>
                                        <p:tgtEl>
                                          <p:spTgt spid="409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9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409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409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4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09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409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29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09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09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34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409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09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39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409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409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44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409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409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4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409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409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409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409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6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409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409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6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409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409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70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409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409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 nodeType="clickPar">
                      <p:stCondLst>
                        <p:cond delay="indefinite"/>
                      </p:stCondLst>
                      <p:childTnLst>
                        <p:par>
                          <p:cTn id="7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409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409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81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409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409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86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409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409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91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409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4" dur="500" fill="hold"/>
                                        <p:tgtEl>
                                          <p:spTgt spid="409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6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409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9" dur="500" fill="hold"/>
                                        <p:tgtEl>
                                          <p:spTgt spid="409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63" grpId="0" autoUpdateAnimBg="0"/>
      <p:bldP spid="40964" grpId="0" autoUpdateAnimBg="0"/>
      <p:bldP spid="40965" grpId="0" autoUpdateAnimBg="0"/>
      <p:bldP spid="40966" grpId="0" autoUpdateAnimBg="0"/>
      <p:bldP spid="40967" grpId="0" autoUpdateAnimBg="0"/>
      <p:bldP spid="40968" grpId="0" autoUpdateAnimBg="0"/>
      <p:bldP spid="40969" grpId="0" autoUpdateAnimBg="0"/>
      <p:bldP spid="40970" grpId="0" autoUpdateAnimBg="0"/>
      <p:bldP spid="40971" grpId="0" autoUpdateAnimBg="0"/>
      <p:bldP spid="40972" grpId="0" autoUpdateAnimBg="0"/>
      <p:bldP spid="40973" grpId="0" autoUpdateAnimBg="0"/>
      <p:bldP spid="40974" grpId="0" autoUpdateAnimBg="0"/>
      <p:bldP spid="40975" grpId="0" autoUpdateAnimBg="0"/>
      <p:bldP spid="40980" grpId="0" autoUpdateAnimBg="0"/>
      <p:bldP spid="40986" grpId="0" autoUpdateAnimBg="0"/>
      <p:bldP spid="40987" grpId="0" autoUpdateAnimBg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98" name="Text Box 14">
            <a:extLst>
              <a:ext uri="{FF2B5EF4-FFF2-40B4-BE49-F238E27FC236}">
                <a16:creationId xmlns:a16="http://schemas.microsoft.com/office/drawing/2014/main" id="{8A25733F-E519-2FB6-61A3-83254FA0E56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304800"/>
            <a:ext cx="67056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pt-BR" altLang="pt-BR" sz="3200">
                <a:latin typeface="Impact" panose="020B0806030902050204" pitchFamily="34" charset="0"/>
              </a:rPr>
              <a:t>Área De Um Triângulo</a:t>
            </a:r>
          </a:p>
        </p:txBody>
      </p:sp>
      <p:sp>
        <p:nvSpPr>
          <p:cNvPr id="42004" name="Text Box 20">
            <a:extLst>
              <a:ext uri="{FF2B5EF4-FFF2-40B4-BE49-F238E27FC236}">
                <a16:creationId xmlns:a16="http://schemas.microsoft.com/office/drawing/2014/main" id="{00E35B69-23F2-3E73-9388-A81CA5B14F4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57400" y="4471988"/>
            <a:ext cx="37338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/>
            <a:r>
              <a:rPr lang="pt-BR" altLang="pt-BR" sz="2800" b="1"/>
              <a:t>Área do </a:t>
            </a:r>
            <a:r>
              <a:rPr lang="pt-BR" altLang="pt-BR" sz="2800" b="1">
                <a:sym typeface="Symbol" panose="05050102010706020507" pitchFamily="18" charset="2"/>
              </a:rPr>
              <a:t> </a:t>
            </a:r>
            <a:r>
              <a:rPr lang="pt-BR" altLang="pt-BR" sz="2800" b="1" i="1"/>
              <a:t>OPQ = A =</a:t>
            </a:r>
          </a:p>
        </p:txBody>
      </p:sp>
      <p:graphicFrame>
        <p:nvGraphicFramePr>
          <p:cNvPr id="42005" name="Object 21">
            <a:extLst>
              <a:ext uri="{FF2B5EF4-FFF2-40B4-BE49-F238E27FC236}">
                <a16:creationId xmlns:a16="http://schemas.microsoft.com/office/drawing/2014/main" id="{909D7963-1A33-2A45-E48F-E0B2DB20740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562600" y="4381500"/>
          <a:ext cx="190500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ção" r:id="rId2" imgW="1904760" imgH="647640" progId="Equation.3">
                  <p:embed/>
                </p:oleObj>
              </mc:Choice>
              <mc:Fallback>
                <p:oleObj name="Equação" r:id="rId2" imgW="1904760" imgH="647640" progId="Equation.3">
                  <p:embed/>
                  <p:pic>
                    <p:nvPicPr>
                      <p:cNvPr id="42005" name="Object 21">
                        <a:extLst>
                          <a:ext uri="{FF2B5EF4-FFF2-40B4-BE49-F238E27FC236}">
                            <a16:creationId xmlns:a16="http://schemas.microsoft.com/office/drawing/2014/main" id="{909D7963-1A33-2A45-E48F-E0B2DB20740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62600" y="4381500"/>
                        <a:ext cx="1905000" cy="647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2009" name="Text Box 25">
            <a:extLst>
              <a:ext uri="{FF2B5EF4-FFF2-40B4-BE49-F238E27FC236}">
                <a16:creationId xmlns:a16="http://schemas.microsoft.com/office/drawing/2014/main" id="{A9C14512-6DA8-4314-3A49-3D4FE28A360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95400" y="3733800"/>
            <a:ext cx="37338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/>
            <a:r>
              <a:rPr lang="pt-BR" altLang="pt-BR" sz="2800" b="1"/>
              <a:t>Temos que:</a:t>
            </a:r>
            <a:endParaRPr lang="pt-BR" altLang="pt-BR" sz="2800" b="1" i="1"/>
          </a:p>
        </p:txBody>
      </p:sp>
      <p:grpSp>
        <p:nvGrpSpPr>
          <p:cNvPr id="42017" name="Group 33">
            <a:extLst>
              <a:ext uri="{FF2B5EF4-FFF2-40B4-BE49-F238E27FC236}">
                <a16:creationId xmlns:a16="http://schemas.microsoft.com/office/drawing/2014/main" id="{45D522F7-3CBC-6801-281D-1F2E3715CD94}"/>
              </a:ext>
            </a:extLst>
          </p:cNvPr>
          <p:cNvGrpSpPr>
            <a:grpSpLocks/>
          </p:cNvGrpSpPr>
          <p:nvPr/>
        </p:nvGrpSpPr>
        <p:grpSpPr bwMode="auto">
          <a:xfrm>
            <a:off x="1371600" y="914400"/>
            <a:ext cx="7162800" cy="2895600"/>
            <a:chOff x="720" y="624"/>
            <a:chExt cx="4512" cy="1824"/>
          </a:xfrm>
        </p:grpSpPr>
        <p:grpSp>
          <p:nvGrpSpPr>
            <p:cNvPr id="42002" name="Group 18">
              <a:extLst>
                <a:ext uri="{FF2B5EF4-FFF2-40B4-BE49-F238E27FC236}">
                  <a16:creationId xmlns:a16="http://schemas.microsoft.com/office/drawing/2014/main" id="{2BBABDEF-D9AC-2344-320B-35FE2927286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720" y="624"/>
              <a:ext cx="2622" cy="1824"/>
              <a:chOff x="624" y="912"/>
              <a:chExt cx="2622" cy="1824"/>
            </a:xfrm>
          </p:grpSpPr>
          <p:grpSp>
            <p:nvGrpSpPr>
              <p:cNvPr id="41997" name="Group 13">
                <a:extLst>
                  <a:ext uri="{FF2B5EF4-FFF2-40B4-BE49-F238E27FC236}">
                    <a16:creationId xmlns:a16="http://schemas.microsoft.com/office/drawing/2014/main" id="{C93562E0-A7E7-114A-8ED6-93957DF1C767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624" y="912"/>
                <a:ext cx="2622" cy="1824"/>
                <a:chOff x="624" y="912"/>
                <a:chExt cx="2622" cy="1824"/>
              </a:xfrm>
            </p:grpSpPr>
            <p:graphicFrame>
              <p:nvGraphicFramePr>
                <p:cNvPr id="41986" name="Object 2">
                  <a:extLst>
                    <a:ext uri="{FF2B5EF4-FFF2-40B4-BE49-F238E27FC236}">
                      <a16:creationId xmlns:a16="http://schemas.microsoft.com/office/drawing/2014/main" id="{B6BF614D-FF87-38F8-56F6-FA3B0D1E9F05}"/>
                    </a:ext>
                  </a:extLst>
                </p:cNvPr>
                <p:cNvGraphicFramePr>
                  <a:graphicFrameLocks noChangeAspect="1"/>
                </p:cNvGraphicFramePr>
                <p:nvPr/>
              </p:nvGraphicFramePr>
              <p:xfrm>
                <a:off x="672" y="912"/>
                <a:ext cx="2574" cy="1728"/>
              </p:xfrm>
              <a:graphic>
                <a:graphicData uri="http://schemas.openxmlformats.org/presentationml/2006/ole">
                  <mc:AlternateContent xmlns:mc="http://schemas.openxmlformats.org/markup-compatibility/2006">
                    <mc:Choice xmlns:v="urn:schemas-microsoft-com:vml" Requires="v">
                      <p:oleObj name="Imagem de bitmap" r:id="rId4" imgW="4086795" imgH="2742857" progId="Paint.Picture">
                        <p:embed/>
                      </p:oleObj>
                    </mc:Choice>
                    <mc:Fallback>
                      <p:oleObj name="Imagem de bitmap" r:id="rId4" imgW="4086795" imgH="2742857" progId="Paint.Picture">
                        <p:embed/>
                        <p:pic>
                          <p:nvPicPr>
                            <p:cNvPr id="41986" name="Object 2">
                              <a:extLst>
                                <a:ext uri="{FF2B5EF4-FFF2-40B4-BE49-F238E27FC236}">
                                  <a16:creationId xmlns:a16="http://schemas.microsoft.com/office/drawing/2014/main" id="{B6BF614D-FF87-38F8-56F6-FA3B0D1E9F05}"/>
                                </a:ext>
                              </a:extLst>
                            </p:cNvPr>
                            <p:cNvPicPr>
                              <a:picLocks noChangeAspect="1" noChangeArrowheads="1"/>
                            </p:cNvPicPr>
                            <p:nvPr/>
                          </p:nvPicPr>
                          <p:blipFill>
                            <a:blip r:embed="rId5">
                              <a:extLst>
                                <a:ext uri="{28A0092B-C50C-407E-A947-70E740481C1C}">
                                  <a14:useLocalDpi xmlns:a14="http://schemas.microsoft.com/office/drawing/2010/main" val="0"/>
                                </a:ext>
                              </a:extLst>
                            </a:blip>
                            <a:srcRect/>
                            <a:stretch>
                              <a:fillRect/>
                            </a:stretch>
                          </p:blipFill>
                          <p:spPr bwMode="auto">
                            <a:xfrm>
                              <a:off x="672" y="912"/>
                              <a:ext cx="2574" cy="1728"/>
                            </a:xfrm>
                            <a:prstGeom prst="rect">
                              <a:avLst/>
                            </a:prstGeom>
                            <a:noFill/>
                            <a:ln>
                              <a:noFill/>
                            </a:ln>
                            <a:effectLst/>
                            <a:extLst>
                              <a:ext uri="{909E8E84-426E-40DD-AFC4-6F175D3DCCD1}">
                                <a14:hiddenFill xmlns:a14="http://schemas.microsoft.com/office/drawing/2010/main">
                                  <a:solidFill>
                                    <a:schemeClr val="accent1"/>
                                  </a:solidFill>
                                </a14:hiddenFill>
                              </a:ext>
                              <a:ext uri="{91240B29-F687-4F45-9708-019B960494DF}">
                                <a14:hiddenLine xmlns:a14="http://schemas.microsoft.com/office/drawing/2010/main" w="9525">
                                  <a:solidFill>
                                    <a:schemeClr val="tx1"/>
                                  </a:solidFill>
                                  <a:miter lim="800000"/>
                                  <a:headEnd/>
                                  <a:tailEnd/>
                                </a14:hiddenLine>
                              </a:ext>
                              <a:ext uri="{AF507438-7753-43E0-B8FC-AC1667EBCBE1}">
                                <a14:hiddenEffects xmlns:a14="http://schemas.microsoft.com/office/drawing/2010/main">
                                  <a:effectLst>
                                    <a:outerShdw dist="35921" dir="2700000" algn="ctr" rotWithShape="0">
                                      <a:schemeClr val="bg2"/>
                                    </a:outerShdw>
                                  </a:effectLst>
                                </a14:hiddenEffects>
                              </a:ext>
                            </a:extLst>
                          </p:spPr>
                        </p:pic>
                      </p:oleObj>
                    </mc:Fallback>
                  </mc:AlternateContent>
                </a:graphicData>
              </a:graphic>
            </p:graphicFrame>
            <p:sp>
              <p:nvSpPr>
                <p:cNvPr id="41987" name="Text Box 3">
                  <a:extLst>
                    <a:ext uri="{FF2B5EF4-FFF2-40B4-BE49-F238E27FC236}">
                      <a16:creationId xmlns:a16="http://schemas.microsoft.com/office/drawing/2014/main" id="{754C8112-C22D-E1CE-DA37-8DA9B14B4AFB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2688" y="2448"/>
                  <a:ext cx="336" cy="288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pPr>
                    <a:spcBef>
                      <a:spcPct val="50000"/>
                    </a:spcBef>
                  </a:pPr>
                  <a:r>
                    <a:rPr lang="pt-BR" altLang="pt-BR">
                      <a:solidFill>
                        <a:srgbClr val="0033CC"/>
                      </a:solidFill>
                    </a:rPr>
                    <a:t>a</a:t>
                  </a:r>
                  <a:r>
                    <a:rPr lang="pt-BR" altLang="pt-BR" baseline="-25000">
                      <a:solidFill>
                        <a:srgbClr val="0033CC"/>
                      </a:solidFill>
                    </a:rPr>
                    <a:t>1</a:t>
                  </a:r>
                  <a:endParaRPr lang="pt-BR" altLang="pt-BR">
                    <a:solidFill>
                      <a:srgbClr val="0033CC"/>
                    </a:solidFill>
                  </a:endParaRPr>
                </a:p>
              </p:txBody>
            </p:sp>
            <p:sp>
              <p:nvSpPr>
                <p:cNvPr id="41988" name="Text Box 4">
                  <a:extLst>
                    <a:ext uri="{FF2B5EF4-FFF2-40B4-BE49-F238E27FC236}">
                      <a16:creationId xmlns:a16="http://schemas.microsoft.com/office/drawing/2014/main" id="{F6D1F3B8-442B-55A8-9B2E-F28736761304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624" y="1440"/>
                  <a:ext cx="336" cy="288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pPr>
                    <a:spcBef>
                      <a:spcPct val="50000"/>
                    </a:spcBef>
                  </a:pPr>
                  <a:r>
                    <a:rPr lang="pt-BR" altLang="pt-BR">
                      <a:solidFill>
                        <a:srgbClr val="0033CC"/>
                      </a:solidFill>
                    </a:rPr>
                    <a:t>b</a:t>
                  </a:r>
                  <a:r>
                    <a:rPr lang="pt-BR" altLang="pt-BR" baseline="-25000">
                      <a:solidFill>
                        <a:srgbClr val="0033CC"/>
                      </a:solidFill>
                    </a:rPr>
                    <a:t>1</a:t>
                  </a:r>
                  <a:endParaRPr lang="pt-BR" altLang="pt-BR">
                    <a:solidFill>
                      <a:srgbClr val="0033CC"/>
                    </a:solidFill>
                  </a:endParaRPr>
                </a:p>
              </p:txBody>
            </p:sp>
            <p:sp>
              <p:nvSpPr>
                <p:cNvPr id="41989" name="Text Box 5">
                  <a:extLst>
                    <a:ext uri="{FF2B5EF4-FFF2-40B4-BE49-F238E27FC236}">
                      <a16:creationId xmlns:a16="http://schemas.microsoft.com/office/drawing/2014/main" id="{1E5699C8-9A7C-8336-5F9B-C26B4C4E8D02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1632" y="2448"/>
                  <a:ext cx="336" cy="288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pPr>
                    <a:spcBef>
                      <a:spcPct val="50000"/>
                    </a:spcBef>
                  </a:pPr>
                  <a:r>
                    <a:rPr lang="pt-BR" altLang="pt-BR">
                      <a:solidFill>
                        <a:srgbClr val="FF5050"/>
                      </a:solidFill>
                    </a:rPr>
                    <a:t>a</a:t>
                  </a:r>
                  <a:r>
                    <a:rPr lang="pt-BR" altLang="pt-BR" baseline="-25000">
                      <a:solidFill>
                        <a:srgbClr val="FF5050"/>
                      </a:solidFill>
                    </a:rPr>
                    <a:t>3</a:t>
                  </a:r>
                  <a:endParaRPr lang="pt-BR" altLang="pt-BR">
                    <a:solidFill>
                      <a:srgbClr val="0033CC"/>
                    </a:solidFill>
                  </a:endParaRPr>
                </a:p>
              </p:txBody>
            </p:sp>
            <p:sp>
              <p:nvSpPr>
                <p:cNvPr id="41990" name="Text Box 6">
                  <a:extLst>
                    <a:ext uri="{FF2B5EF4-FFF2-40B4-BE49-F238E27FC236}">
                      <a16:creationId xmlns:a16="http://schemas.microsoft.com/office/drawing/2014/main" id="{720A3C0A-BA1F-0D42-3DFF-9FF26F80A4A6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624" y="1632"/>
                  <a:ext cx="336" cy="288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pPr>
                    <a:spcBef>
                      <a:spcPct val="50000"/>
                    </a:spcBef>
                  </a:pPr>
                  <a:r>
                    <a:rPr lang="pt-BR" altLang="pt-BR">
                      <a:solidFill>
                        <a:srgbClr val="FF5050"/>
                      </a:solidFill>
                    </a:rPr>
                    <a:t>b</a:t>
                  </a:r>
                  <a:r>
                    <a:rPr lang="pt-BR" altLang="pt-BR" baseline="-25000">
                      <a:solidFill>
                        <a:srgbClr val="FF5050"/>
                      </a:solidFill>
                    </a:rPr>
                    <a:t>3</a:t>
                  </a:r>
                  <a:endParaRPr lang="pt-BR" altLang="pt-BR">
                    <a:solidFill>
                      <a:srgbClr val="0033CC"/>
                    </a:solidFill>
                  </a:endParaRPr>
                </a:p>
              </p:txBody>
            </p:sp>
            <p:sp>
              <p:nvSpPr>
                <p:cNvPr id="41991" name="Text Box 7">
                  <a:extLst>
                    <a:ext uri="{FF2B5EF4-FFF2-40B4-BE49-F238E27FC236}">
                      <a16:creationId xmlns:a16="http://schemas.microsoft.com/office/drawing/2014/main" id="{38297A38-1F1F-9234-B3A1-933E79DCBADF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624" y="1104"/>
                  <a:ext cx="336" cy="288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pPr>
                    <a:spcBef>
                      <a:spcPct val="50000"/>
                    </a:spcBef>
                  </a:pPr>
                  <a:r>
                    <a:rPr lang="pt-BR" altLang="pt-BR">
                      <a:solidFill>
                        <a:srgbClr val="008000"/>
                      </a:solidFill>
                    </a:rPr>
                    <a:t>b</a:t>
                  </a:r>
                  <a:r>
                    <a:rPr lang="pt-BR" altLang="pt-BR" baseline="-25000">
                      <a:solidFill>
                        <a:srgbClr val="008000"/>
                      </a:solidFill>
                    </a:rPr>
                    <a:t>2</a:t>
                  </a:r>
                  <a:endParaRPr lang="pt-BR" altLang="pt-BR">
                    <a:solidFill>
                      <a:srgbClr val="008000"/>
                    </a:solidFill>
                  </a:endParaRPr>
                </a:p>
              </p:txBody>
            </p:sp>
            <p:sp>
              <p:nvSpPr>
                <p:cNvPr id="41992" name="Text Box 8">
                  <a:extLst>
                    <a:ext uri="{FF2B5EF4-FFF2-40B4-BE49-F238E27FC236}">
                      <a16:creationId xmlns:a16="http://schemas.microsoft.com/office/drawing/2014/main" id="{35C73509-38FE-EA7E-791C-93773353EE4D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1920" y="2448"/>
                  <a:ext cx="336" cy="288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pPr>
                    <a:spcBef>
                      <a:spcPct val="50000"/>
                    </a:spcBef>
                  </a:pPr>
                  <a:r>
                    <a:rPr lang="pt-BR" altLang="pt-BR">
                      <a:solidFill>
                        <a:srgbClr val="008000"/>
                      </a:solidFill>
                    </a:rPr>
                    <a:t>a</a:t>
                  </a:r>
                  <a:r>
                    <a:rPr lang="pt-BR" altLang="pt-BR" baseline="-25000">
                      <a:solidFill>
                        <a:srgbClr val="008000"/>
                      </a:solidFill>
                    </a:rPr>
                    <a:t>2</a:t>
                  </a:r>
                  <a:endParaRPr lang="pt-BR" altLang="pt-BR">
                    <a:solidFill>
                      <a:srgbClr val="008000"/>
                    </a:solidFill>
                  </a:endParaRPr>
                </a:p>
              </p:txBody>
            </p:sp>
            <p:sp>
              <p:nvSpPr>
                <p:cNvPr id="41993" name="Text Box 9">
                  <a:extLst>
                    <a:ext uri="{FF2B5EF4-FFF2-40B4-BE49-F238E27FC236}">
                      <a16:creationId xmlns:a16="http://schemas.microsoft.com/office/drawing/2014/main" id="{253C972C-5DAA-3FA8-9D22-509E4AF782AB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1728" y="2352"/>
                  <a:ext cx="336" cy="288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pPr>
                    <a:spcBef>
                      <a:spcPct val="50000"/>
                    </a:spcBef>
                  </a:pPr>
                  <a:r>
                    <a:rPr lang="pt-BR" altLang="pt-BR">
                      <a:solidFill>
                        <a:srgbClr val="FF9933"/>
                      </a:solidFill>
                      <a:sym typeface="Symbol" panose="05050102010706020507" pitchFamily="18" charset="2"/>
                    </a:rPr>
                    <a:t></a:t>
                  </a:r>
                  <a:r>
                    <a:rPr lang="pt-BR" altLang="pt-BR" baseline="-25000">
                      <a:solidFill>
                        <a:srgbClr val="FF9933"/>
                      </a:solidFill>
                    </a:rPr>
                    <a:t>1</a:t>
                  </a:r>
                  <a:endParaRPr lang="pt-BR" altLang="pt-BR">
                    <a:solidFill>
                      <a:srgbClr val="008000"/>
                    </a:solidFill>
                  </a:endParaRPr>
                </a:p>
              </p:txBody>
            </p:sp>
            <p:sp>
              <p:nvSpPr>
                <p:cNvPr id="41994" name="Text Box 10">
                  <a:extLst>
                    <a:ext uri="{FF2B5EF4-FFF2-40B4-BE49-F238E27FC236}">
                      <a16:creationId xmlns:a16="http://schemas.microsoft.com/office/drawing/2014/main" id="{625CF067-64B1-FCD7-3562-26072D34F331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624" y="2016"/>
                  <a:ext cx="336" cy="288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pPr>
                    <a:spcBef>
                      <a:spcPct val="50000"/>
                    </a:spcBef>
                  </a:pPr>
                  <a:r>
                    <a:rPr lang="pt-BR" altLang="pt-BR">
                      <a:solidFill>
                        <a:srgbClr val="FF9933"/>
                      </a:solidFill>
                      <a:sym typeface="Symbol" panose="05050102010706020507" pitchFamily="18" charset="2"/>
                    </a:rPr>
                    <a:t></a:t>
                  </a:r>
                  <a:r>
                    <a:rPr lang="pt-BR" altLang="pt-BR" baseline="-25000">
                      <a:solidFill>
                        <a:srgbClr val="FF9933"/>
                      </a:solidFill>
                    </a:rPr>
                    <a:t>1</a:t>
                  </a:r>
                  <a:endParaRPr lang="pt-BR" altLang="pt-BR">
                    <a:solidFill>
                      <a:srgbClr val="008000"/>
                    </a:solidFill>
                  </a:endParaRPr>
                </a:p>
              </p:txBody>
            </p:sp>
            <p:sp>
              <p:nvSpPr>
                <p:cNvPr id="41995" name="Text Box 11">
                  <a:extLst>
                    <a:ext uri="{FF2B5EF4-FFF2-40B4-BE49-F238E27FC236}">
                      <a16:creationId xmlns:a16="http://schemas.microsoft.com/office/drawing/2014/main" id="{3BB72413-9EE3-BB3A-4438-A1A1ACB5C172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720" y="1824"/>
                  <a:ext cx="336" cy="288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pPr>
                    <a:spcBef>
                      <a:spcPct val="50000"/>
                    </a:spcBef>
                  </a:pPr>
                  <a:r>
                    <a:rPr lang="pt-BR" altLang="pt-BR">
                      <a:solidFill>
                        <a:srgbClr val="FF00FF"/>
                      </a:solidFill>
                      <a:sym typeface="Symbol" panose="05050102010706020507" pitchFamily="18" charset="2"/>
                    </a:rPr>
                    <a:t></a:t>
                  </a:r>
                  <a:r>
                    <a:rPr lang="pt-BR" altLang="pt-BR" baseline="-25000">
                      <a:solidFill>
                        <a:srgbClr val="FF00FF"/>
                      </a:solidFill>
                    </a:rPr>
                    <a:t>1</a:t>
                  </a:r>
                  <a:endParaRPr lang="pt-BR" altLang="pt-BR">
                    <a:solidFill>
                      <a:srgbClr val="FF00FF"/>
                    </a:solidFill>
                  </a:endParaRPr>
                </a:p>
              </p:txBody>
            </p:sp>
            <p:sp>
              <p:nvSpPr>
                <p:cNvPr id="41996" name="Text Box 12">
                  <a:extLst>
                    <a:ext uri="{FF2B5EF4-FFF2-40B4-BE49-F238E27FC236}">
                      <a16:creationId xmlns:a16="http://schemas.microsoft.com/office/drawing/2014/main" id="{23E53A9A-1AC2-41D5-E8B8-396A98016AC2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1056" y="2448"/>
                  <a:ext cx="336" cy="288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pPr>
                    <a:spcBef>
                      <a:spcPct val="50000"/>
                    </a:spcBef>
                  </a:pPr>
                  <a:r>
                    <a:rPr lang="pt-BR" altLang="pt-BR">
                      <a:solidFill>
                        <a:srgbClr val="FF00FF"/>
                      </a:solidFill>
                      <a:sym typeface="Symbol" panose="05050102010706020507" pitchFamily="18" charset="2"/>
                    </a:rPr>
                    <a:t></a:t>
                  </a:r>
                  <a:r>
                    <a:rPr lang="pt-BR" altLang="pt-BR" baseline="-25000">
                      <a:solidFill>
                        <a:srgbClr val="FF00FF"/>
                      </a:solidFill>
                    </a:rPr>
                    <a:t>2</a:t>
                  </a:r>
                  <a:endParaRPr lang="pt-BR" altLang="pt-BR">
                    <a:solidFill>
                      <a:srgbClr val="FF00FF"/>
                    </a:solidFill>
                  </a:endParaRPr>
                </a:p>
              </p:txBody>
            </p:sp>
          </p:grpSp>
          <p:sp>
            <p:nvSpPr>
              <p:cNvPr id="41999" name="Line 15">
                <a:extLst>
                  <a:ext uri="{FF2B5EF4-FFF2-40B4-BE49-F238E27FC236}">
                    <a16:creationId xmlns:a16="http://schemas.microsoft.com/office/drawing/2014/main" id="{6A38BABE-B9B4-A17B-E9C6-EE210F3935A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152" y="1920"/>
                <a:ext cx="768" cy="28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pt-BR"/>
              </a:p>
            </p:txBody>
          </p:sp>
        </p:grpSp>
        <p:grpSp>
          <p:nvGrpSpPr>
            <p:cNvPr id="42010" name="Group 26">
              <a:extLst>
                <a:ext uri="{FF2B5EF4-FFF2-40B4-BE49-F238E27FC236}">
                  <a16:creationId xmlns:a16="http://schemas.microsoft.com/office/drawing/2014/main" id="{5BFF6BB2-8DB9-61DA-1537-6AF24ACBF3B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744" y="864"/>
              <a:ext cx="1488" cy="672"/>
              <a:chOff x="3744" y="1872"/>
              <a:chExt cx="1488" cy="672"/>
            </a:xfrm>
          </p:grpSpPr>
          <p:sp>
            <p:nvSpPr>
              <p:cNvPr id="42011" name="Text Box 27">
                <a:extLst>
                  <a:ext uri="{FF2B5EF4-FFF2-40B4-BE49-F238E27FC236}">
                    <a16:creationId xmlns:a16="http://schemas.microsoft.com/office/drawing/2014/main" id="{288A354F-202E-8AE0-A94B-27BFC9C9916B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744" y="1872"/>
                <a:ext cx="1488" cy="59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just"/>
                <a:r>
                  <a:rPr lang="pt-BR" altLang="pt-BR" sz="2800" b="1" i="1">
                    <a:sym typeface="Symbol" panose="05050102010706020507" pitchFamily="18" charset="2"/>
                  </a:rPr>
                  <a:t></a:t>
                </a:r>
                <a:r>
                  <a:rPr lang="pt-BR" altLang="pt-BR" sz="2800" b="1" i="1" baseline="-25000">
                    <a:sym typeface="Symbol" panose="05050102010706020507" pitchFamily="18" charset="2"/>
                  </a:rPr>
                  <a:t>1 </a:t>
                </a:r>
                <a:r>
                  <a:rPr lang="pt-BR" altLang="pt-BR" sz="2800" b="1" i="1">
                    <a:sym typeface="Symbol" panose="05050102010706020507" pitchFamily="18" charset="2"/>
                  </a:rPr>
                  <a:t>= a</a:t>
                </a:r>
                <a:r>
                  <a:rPr lang="pt-BR" altLang="pt-BR" sz="2800" b="1" i="1" baseline="-25000">
                    <a:sym typeface="Symbol" panose="05050102010706020507" pitchFamily="18" charset="2"/>
                  </a:rPr>
                  <a:t>1</a:t>
                </a:r>
                <a:r>
                  <a:rPr lang="pt-BR" altLang="pt-BR" sz="2800" b="1" i="1">
                    <a:sym typeface="Symbol" panose="05050102010706020507" pitchFamily="18" charset="2"/>
                  </a:rPr>
                  <a:t> - a</a:t>
                </a:r>
                <a:r>
                  <a:rPr lang="pt-BR" altLang="pt-BR" sz="2800" b="1" i="1" baseline="-25000">
                    <a:sym typeface="Symbol" panose="05050102010706020507" pitchFamily="18" charset="2"/>
                  </a:rPr>
                  <a:t>3</a:t>
                </a:r>
                <a:r>
                  <a:rPr lang="pt-BR" altLang="pt-BR" sz="2800" b="1" i="1">
                    <a:sym typeface="Symbol" panose="05050102010706020507" pitchFamily="18" charset="2"/>
                  </a:rPr>
                  <a:t> </a:t>
                </a:r>
              </a:p>
              <a:p>
                <a:pPr algn="just"/>
                <a:r>
                  <a:rPr lang="pt-BR" altLang="pt-BR" sz="2800" b="1" i="1">
                    <a:sym typeface="Symbol" panose="05050102010706020507" pitchFamily="18" charset="2"/>
                  </a:rPr>
                  <a:t> </a:t>
                </a:r>
                <a:r>
                  <a:rPr lang="pt-BR" altLang="pt-BR" sz="2800" b="1" i="1" baseline="-25000">
                    <a:sym typeface="Symbol" panose="05050102010706020507" pitchFamily="18" charset="2"/>
                  </a:rPr>
                  <a:t>1 = </a:t>
                </a:r>
                <a:r>
                  <a:rPr lang="pt-BR" altLang="pt-BR" sz="2800" b="1" i="1">
                    <a:sym typeface="Symbol" panose="05050102010706020507" pitchFamily="18" charset="2"/>
                  </a:rPr>
                  <a:t>b</a:t>
                </a:r>
                <a:r>
                  <a:rPr lang="pt-BR" altLang="pt-BR" sz="2800" b="1" i="1" baseline="-25000">
                    <a:sym typeface="Symbol" panose="05050102010706020507" pitchFamily="18" charset="2"/>
                  </a:rPr>
                  <a:t>1</a:t>
                </a:r>
                <a:r>
                  <a:rPr lang="pt-BR" altLang="pt-BR" sz="2800" b="1" i="1">
                    <a:sym typeface="Symbol" panose="05050102010706020507" pitchFamily="18" charset="2"/>
                  </a:rPr>
                  <a:t> - b</a:t>
                </a:r>
                <a:r>
                  <a:rPr lang="pt-BR" altLang="pt-BR" sz="2800" b="1" i="1" baseline="-25000">
                    <a:sym typeface="Symbol" panose="05050102010706020507" pitchFamily="18" charset="2"/>
                  </a:rPr>
                  <a:t>3</a:t>
                </a:r>
                <a:endParaRPr lang="pt-BR" altLang="pt-BR" sz="2800" b="1" i="1"/>
              </a:p>
            </p:txBody>
          </p:sp>
          <p:sp>
            <p:nvSpPr>
              <p:cNvPr id="42012" name="AutoShape 28">
                <a:extLst>
                  <a:ext uri="{FF2B5EF4-FFF2-40B4-BE49-F238E27FC236}">
                    <a16:creationId xmlns:a16="http://schemas.microsoft.com/office/drawing/2014/main" id="{909C3F32-290B-DBBC-0966-253D863541C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744" y="1872"/>
                <a:ext cx="48" cy="672"/>
              </a:xfrm>
              <a:prstGeom prst="leftBrace">
                <a:avLst>
                  <a:gd name="adj1" fmla="val 116667"/>
                  <a:gd name="adj2" fmla="val 50000"/>
                </a:avLst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pt-BR"/>
              </a:p>
            </p:txBody>
          </p:sp>
          <p:sp>
            <p:nvSpPr>
              <p:cNvPr id="42013" name="Text Box 29">
                <a:extLst>
                  <a:ext uri="{FF2B5EF4-FFF2-40B4-BE49-F238E27FC236}">
                    <a16:creationId xmlns:a16="http://schemas.microsoft.com/office/drawing/2014/main" id="{5CB4C31F-39C8-BAD6-D649-33C2D8B78A84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744" y="1872"/>
                <a:ext cx="1488" cy="59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just"/>
                <a:r>
                  <a:rPr lang="pt-BR" altLang="pt-BR" sz="2800" b="1" i="1">
                    <a:solidFill>
                      <a:srgbClr val="FF9933"/>
                    </a:solidFill>
                    <a:sym typeface="Symbol" panose="05050102010706020507" pitchFamily="18" charset="2"/>
                  </a:rPr>
                  <a:t></a:t>
                </a:r>
                <a:r>
                  <a:rPr lang="pt-BR" altLang="pt-BR" sz="2800" b="1" i="1" baseline="-25000">
                    <a:solidFill>
                      <a:srgbClr val="FF9933"/>
                    </a:solidFill>
                    <a:sym typeface="Symbol" panose="05050102010706020507" pitchFamily="18" charset="2"/>
                  </a:rPr>
                  <a:t>1</a:t>
                </a:r>
                <a:r>
                  <a:rPr lang="pt-BR" altLang="pt-BR" sz="2800" b="1" i="1" baseline="-25000">
                    <a:sym typeface="Symbol" panose="05050102010706020507" pitchFamily="18" charset="2"/>
                  </a:rPr>
                  <a:t> </a:t>
                </a:r>
                <a:r>
                  <a:rPr lang="pt-BR" altLang="pt-BR" sz="2800" b="1" i="1">
                    <a:sym typeface="Symbol" panose="05050102010706020507" pitchFamily="18" charset="2"/>
                  </a:rPr>
                  <a:t>= a</a:t>
                </a:r>
                <a:r>
                  <a:rPr lang="pt-BR" altLang="pt-BR" sz="2800" b="1" i="1" baseline="-25000">
                    <a:sym typeface="Symbol" panose="05050102010706020507" pitchFamily="18" charset="2"/>
                  </a:rPr>
                  <a:t>1</a:t>
                </a:r>
                <a:r>
                  <a:rPr lang="pt-BR" altLang="pt-BR" sz="2800" b="1" i="1">
                    <a:sym typeface="Symbol" panose="05050102010706020507" pitchFamily="18" charset="2"/>
                  </a:rPr>
                  <a:t> - a</a:t>
                </a:r>
                <a:r>
                  <a:rPr lang="pt-BR" altLang="pt-BR" sz="2800" b="1" i="1" baseline="-25000">
                    <a:sym typeface="Symbol" panose="05050102010706020507" pitchFamily="18" charset="2"/>
                  </a:rPr>
                  <a:t>3</a:t>
                </a:r>
                <a:r>
                  <a:rPr lang="pt-BR" altLang="pt-BR" sz="2800" b="1" i="1">
                    <a:sym typeface="Symbol" panose="05050102010706020507" pitchFamily="18" charset="2"/>
                  </a:rPr>
                  <a:t> </a:t>
                </a:r>
              </a:p>
              <a:p>
                <a:pPr algn="just"/>
                <a:r>
                  <a:rPr lang="pt-BR" altLang="pt-BR" sz="2800" b="1" i="1">
                    <a:sym typeface="Symbol" panose="05050102010706020507" pitchFamily="18" charset="2"/>
                  </a:rPr>
                  <a:t> </a:t>
                </a:r>
                <a:r>
                  <a:rPr lang="pt-BR" altLang="pt-BR" sz="2800" b="1" i="1">
                    <a:solidFill>
                      <a:srgbClr val="FF9933"/>
                    </a:solidFill>
                    <a:sym typeface="Symbol" panose="05050102010706020507" pitchFamily="18" charset="2"/>
                  </a:rPr>
                  <a:t></a:t>
                </a:r>
                <a:r>
                  <a:rPr lang="pt-BR" altLang="pt-BR" sz="2800" b="1" i="1" baseline="-25000">
                    <a:solidFill>
                      <a:srgbClr val="FF9933"/>
                    </a:solidFill>
                    <a:sym typeface="Symbol" panose="05050102010706020507" pitchFamily="18" charset="2"/>
                  </a:rPr>
                  <a:t>1</a:t>
                </a:r>
                <a:r>
                  <a:rPr lang="pt-BR" altLang="pt-BR" sz="2800" b="1" i="1" baseline="-25000">
                    <a:sym typeface="Symbol" panose="05050102010706020507" pitchFamily="18" charset="2"/>
                  </a:rPr>
                  <a:t> = </a:t>
                </a:r>
                <a:r>
                  <a:rPr lang="pt-BR" altLang="pt-BR" sz="2800" b="1" i="1">
                    <a:sym typeface="Symbol" panose="05050102010706020507" pitchFamily="18" charset="2"/>
                  </a:rPr>
                  <a:t>b</a:t>
                </a:r>
                <a:r>
                  <a:rPr lang="pt-BR" altLang="pt-BR" sz="2800" b="1" i="1" baseline="-25000">
                    <a:sym typeface="Symbol" panose="05050102010706020507" pitchFamily="18" charset="2"/>
                  </a:rPr>
                  <a:t>1</a:t>
                </a:r>
                <a:r>
                  <a:rPr lang="pt-BR" altLang="pt-BR" sz="2800" b="1" i="1">
                    <a:sym typeface="Symbol" panose="05050102010706020507" pitchFamily="18" charset="2"/>
                  </a:rPr>
                  <a:t> - b</a:t>
                </a:r>
                <a:r>
                  <a:rPr lang="pt-BR" altLang="pt-BR" sz="2800" b="1" i="1" baseline="-25000">
                    <a:sym typeface="Symbol" panose="05050102010706020507" pitchFamily="18" charset="2"/>
                  </a:rPr>
                  <a:t>3</a:t>
                </a:r>
                <a:endParaRPr lang="pt-BR" altLang="pt-BR" sz="2800" b="1" i="1"/>
              </a:p>
            </p:txBody>
          </p:sp>
        </p:grpSp>
        <p:grpSp>
          <p:nvGrpSpPr>
            <p:cNvPr id="42014" name="Group 30">
              <a:extLst>
                <a:ext uri="{FF2B5EF4-FFF2-40B4-BE49-F238E27FC236}">
                  <a16:creationId xmlns:a16="http://schemas.microsoft.com/office/drawing/2014/main" id="{0C5583BA-9D75-53B6-9813-3ECF67453780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744" y="1776"/>
              <a:ext cx="1488" cy="672"/>
              <a:chOff x="3792" y="3552"/>
              <a:chExt cx="1488" cy="672"/>
            </a:xfrm>
          </p:grpSpPr>
          <p:sp>
            <p:nvSpPr>
              <p:cNvPr id="42015" name="Text Box 31">
                <a:extLst>
                  <a:ext uri="{FF2B5EF4-FFF2-40B4-BE49-F238E27FC236}">
                    <a16:creationId xmlns:a16="http://schemas.microsoft.com/office/drawing/2014/main" id="{7C6C7592-B578-CBAF-0486-F8DF21DD7C49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792" y="3552"/>
                <a:ext cx="1488" cy="59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just"/>
                <a:r>
                  <a:rPr lang="pt-BR" altLang="pt-BR" sz="2800" b="1" i="1">
                    <a:solidFill>
                      <a:srgbClr val="FF00FF"/>
                    </a:solidFill>
                    <a:sym typeface="Symbol" panose="05050102010706020507" pitchFamily="18" charset="2"/>
                  </a:rPr>
                  <a:t></a:t>
                </a:r>
                <a:r>
                  <a:rPr lang="pt-BR" altLang="pt-BR" sz="2800" b="1" i="1" baseline="-25000">
                    <a:solidFill>
                      <a:srgbClr val="FF00FF"/>
                    </a:solidFill>
                    <a:sym typeface="Symbol" panose="05050102010706020507" pitchFamily="18" charset="2"/>
                  </a:rPr>
                  <a:t>2</a:t>
                </a:r>
                <a:r>
                  <a:rPr lang="pt-BR" altLang="pt-BR" sz="2800" b="1" i="1" baseline="-25000">
                    <a:sym typeface="Symbol" panose="05050102010706020507" pitchFamily="18" charset="2"/>
                  </a:rPr>
                  <a:t> </a:t>
                </a:r>
                <a:r>
                  <a:rPr lang="pt-BR" altLang="pt-BR" sz="2800" b="1" i="1">
                    <a:sym typeface="Symbol" panose="05050102010706020507" pitchFamily="18" charset="2"/>
                  </a:rPr>
                  <a:t>= a</a:t>
                </a:r>
                <a:r>
                  <a:rPr lang="pt-BR" altLang="pt-BR" sz="2800" b="1" i="1" baseline="-25000">
                    <a:sym typeface="Symbol" panose="05050102010706020507" pitchFamily="18" charset="2"/>
                  </a:rPr>
                  <a:t>2</a:t>
                </a:r>
                <a:r>
                  <a:rPr lang="pt-BR" altLang="pt-BR" sz="2800" b="1" i="1">
                    <a:sym typeface="Symbol" panose="05050102010706020507" pitchFamily="18" charset="2"/>
                  </a:rPr>
                  <a:t> - a</a:t>
                </a:r>
                <a:r>
                  <a:rPr lang="pt-BR" altLang="pt-BR" sz="2800" b="1" i="1" baseline="-25000">
                    <a:sym typeface="Symbol" panose="05050102010706020507" pitchFamily="18" charset="2"/>
                  </a:rPr>
                  <a:t>3</a:t>
                </a:r>
                <a:r>
                  <a:rPr lang="pt-BR" altLang="pt-BR" sz="2800" b="1" i="1">
                    <a:sym typeface="Symbol" panose="05050102010706020507" pitchFamily="18" charset="2"/>
                  </a:rPr>
                  <a:t> </a:t>
                </a:r>
              </a:p>
              <a:p>
                <a:pPr algn="just"/>
                <a:r>
                  <a:rPr lang="pt-BR" altLang="pt-BR" sz="2800" b="1" i="1">
                    <a:sym typeface="Symbol" panose="05050102010706020507" pitchFamily="18" charset="2"/>
                  </a:rPr>
                  <a:t> </a:t>
                </a:r>
                <a:r>
                  <a:rPr lang="pt-BR" altLang="pt-BR" sz="2800" b="1" i="1">
                    <a:solidFill>
                      <a:srgbClr val="FF00FF"/>
                    </a:solidFill>
                    <a:sym typeface="Symbol" panose="05050102010706020507" pitchFamily="18" charset="2"/>
                  </a:rPr>
                  <a:t></a:t>
                </a:r>
                <a:r>
                  <a:rPr lang="pt-BR" altLang="pt-BR" sz="2800" b="1" i="1" baseline="-25000">
                    <a:solidFill>
                      <a:srgbClr val="FF00FF"/>
                    </a:solidFill>
                    <a:sym typeface="Symbol" panose="05050102010706020507" pitchFamily="18" charset="2"/>
                  </a:rPr>
                  <a:t>2</a:t>
                </a:r>
                <a:r>
                  <a:rPr lang="pt-BR" altLang="pt-BR" sz="2800" b="1" i="1">
                    <a:sym typeface="Symbol" panose="05050102010706020507" pitchFamily="18" charset="2"/>
                  </a:rPr>
                  <a:t>=</a:t>
                </a:r>
                <a:r>
                  <a:rPr lang="pt-BR" altLang="pt-BR" sz="2800" b="1" i="1" baseline="-25000">
                    <a:sym typeface="Symbol" panose="05050102010706020507" pitchFamily="18" charset="2"/>
                  </a:rPr>
                  <a:t> </a:t>
                </a:r>
                <a:r>
                  <a:rPr lang="pt-BR" altLang="pt-BR" sz="2800" b="1" i="1">
                    <a:sym typeface="Symbol" panose="05050102010706020507" pitchFamily="18" charset="2"/>
                  </a:rPr>
                  <a:t>b</a:t>
                </a:r>
                <a:r>
                  <a:rPr lang="pt-BR" altLang="pt-BR" sz="2800" b="1" i="1" baseline="-25000">
                    <a:sym typeface="Symbol" panose="05050102010706020507" pitchFamily="18" charset="2"/>
                  </a:rPr>
                  <a:t>2</a:t>
                </a:r>
                <a:r>
                  <a:rPr lang="pt-BR" altLang="pt-BR" sz="2800" b="1" i="1">
                    <a:sym typeface="Symbol" panose="05050102010706020507" pitchFamily="18" charset="2"/>
                  </a:rPr>
                  <a:t> - b</a:t>
                </a:r>
                <a:r>
                  <a:rPr lang="pt-BR" altLang="pt-BR" sz="2800" b="1" i="1" baseline="-25000">
                    <a:sym typeface="Symbol" panose="05050102010706020507" pitchFamily="18" charset="2"/>
                  </a:rPr>
                  <a:t>3</a:t>
                </a:r>
                <a:endParaRPr lang="pt-BR" altLang="pt-BR" sz="2800" b="1" i="1"/>
              </a:p>
            </p:txBody>
          </p:sp>
          <p:sp>
            <p:nvSpPr>
              <p:cNvPr id="42016" name="AutoShape 32">
                <a:extLst>
                  <a:ext uri="{FF2B5EF4-FFF2-40B4-BE49-F238E27FC236}">
                    <a16:creationId xmlns:a16="http://schemas.microsoft.com/office/drawing/2014/main" id="{18665425-553E-093B-8921-C89B4793312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792" y="3552"/>
                <a:ext cx="48" cy="672"/>
              </a:xfrm>
              <a:prstGeom prst="leftBrace">
                <a:avLst>
                  <a:gd name="adj1" fmla="val 116667"/>
                  <a:gd name="adj2" fmla="val 50000"/>
                </a:avLst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pt-BR"/>
              </a:p>
            </p:txBody>
          </p:sp>
        </p:grpSp>
      </p:grpSp>
      <p:sp>
        <p:nvSpPr>
          <p:cNvPr id="42018" name="AutoShape 34">
            <a:extLst>
              <a:ext uri="{FF2B5EF4-FFF2-40B4-BE49-F238E27FC236}">
                <a16:creationId xmlns:a16="http://schemas.microsoft.com/office/drawing/2014/main" id="{8C961A4D-2805-DB35-2EF5-80AC21DF2E0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48200" y="5029200"/>
            <a:ext cx="685800" cy="381000"/>
          </a:xfrm>
          <a:prstGeom prst="down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/>
          </a:p>
        </p:txBody>
      </p:sp>
      <p:graphicFrame>
        <p:nvGraphicFramePr>
          <p:cNvPr id="42019" name="Object 35">
            <a:extLst>
              <a:ext uri="{FF2B5EF4-FFF2-40B4-BE49-F238E27FC236}">
                <a16:creationId xmlns:a16="http://schemas.microsoft.com/office/drawing/2014/main" id="{C57B177A-29C6-6D03-3581-6B292A9895D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235200" y="5638800"/>
          <a:ext cx="5245100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ção" r:id="rId6" imgW="5244840" imgH="685800" progId="Equation.3">
                  <p:embed/>
                </p:oleObj>
              </mc:Choice>
              <mc:Fallback>
                <p:oleObj name="Equação" r:id="rId6" imgW="5244840" imgH="685800" progId="Equation.3">
                  <p:embed/>
                  <p:pic>
                    <p:nvPicPr>
                      <p:cNvPr id="42019" name="Object 35">
                        <a:extLst>
                          <a:ext uri="{FF2B5EF4-FFF2-40B4-BE49-F238E27FC236}">
                            <a16:creationId xmlns:a16="http://schemas.microsoft.com/office/drawing/2014/main" id="{C57B177A-29C6-6D03-3581-6B292A9895D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35200" y="5638800"/>
                        <a:ext cx="5245100" cy="685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pull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19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19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420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420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20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420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420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420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420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420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420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7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420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420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998" grpId="0" autoUpdateAnimBg="0"/>
      <p:bldP spid="42004" grpId="0" autoUpdateAnimBg="0"/>
      <p:bldP spid="42009" grpId="0" autoUpdateAnimBg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039" name="Group 31">
            <a:extLst>
              <a:ext uri="{FF2B5EF4-FFF2-40B4-BE49-F238E27FC236}">
                <a16:creationId xmlns:a16="http://schemas.microsoft.com/office/drawing/2014/main" id="{4A3AD132-101B-5E2B-23AD-F1CF7D1D1A74}"/>
              </a:ext>
            </a:extLst>
          </p:cNvPr>
          <p:cNvGrpSpPr>
            <a:grpSpLocks/>
          </p:cNvGrpSpPr>
          <p:nvPr/>
        </p:nvGrpSpPr>
        <p:grpSpPr bwMode="auto">
          <a:xfrm>
            <a:off x="1676400" y="2895600"/>
            <a:ext cx="5867400" cy="1219200"/>
            <a:chOff x="1200" y="3360"/>
            <a:chExt cx="3696" cy="768"/>
          </a:xfrm>
        </p:grpSpPr>
        <p:sp>
          <p:nvSpPr>
            <p:cNvPr id="43010" name="AutoShape 2">
              <a:extLst>
                <a:ext uri="{FF2B5EF4-FFF2-40B4-BE49-F238E27FC236}">
                  <a16:creationId xmlns:a16="http://schemas.microsoft.com/office/drawing/2014/main" id="{CC56DA65-5F60-385B-6CD1-13A477DDD62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00" y="3360"/>
              <a:ext cx="3696" cy="768"/>
            </a:xfrm>
            <a:prstGeom prst="horizontalScroll">
              <a:avLst>
                <a:gd name="adj" fmla="val 12500"/>
              </a:avLst>
            </a:prstGeom>
            <a:solidFill>
              <a:srgbClr val="E1F0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pt-BR"/>
            </a:p>
          </p:txBody>
        </p:sp>
        <p:graphicFrame>
          <p:nvGraphicFramePr>
            <p:cNvPr id="43011" name="Object 3">
              <a:extLst>
                <a:ext uri="{FF2B5EF4-FFF2-40B4-BE49-F238E27FC236}">
                  <a16:creationId xmlns:a16="http://schemas.microsoft.com/office/drawing/2014/main" id="{B7EEE215-DDDA-FBED-EF50-D9E5E8304367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1408" y="3552"/>
            <a:ext cx="3304" cy="43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ção" r:id="rId2" imgW="5244840" imgH="685800" progId="Equation.3">
                    <p:embed/>
                  </p:oleObj>
                </mc:Choice>
                <mc:Fallback>
                  <p:oleObj name="Equação" r:id="rId2" imgW="5244840" imgH="685800" progId="Equation.3">
                    <p:embed/>
                    <p:pic>
                      <p:nvPicPr>
                        <p:cNvPr id="43011" name="Object 3">
                          <a:extLst>
                            <a:ext uri="{FF2B5EF4-FFF2-40B4-BE49-F238E27FC236}">
                              <a16:creationId xmlns:a16="http://schemas.microsoft.com/office/drawing/2014/main" id="{B7EEE215-DDDA-FBED-EF50-D9E5E8304367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3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408" y="3552"/>
                          <a:ext cx="3304" cy="43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43012" name="Text Box 4">
            <a:extLst>
              <a:ext uri="{FF2B5EF4-FFF2-40B4-BE49-F238E27FC236}">
                <a16:creationId xmlns:a16="http://schemas.microsoft.com/office/drawing/2014/main" id="{AC9E2AC8-6E8A-909E-8CB5-A164058D74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304800"/>
            <a:ext cx="67056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pt-BR" altLang="pt-BR" sz="3200">
                <a:latin typeface="Impact" panose="020B0806030902050204" pitchFamily="34" charset="0"/>
              </a:rPr>
              <a:t>Área De Um Triângulo</a:t>
            </a:r>
          </a:p>
        </p:txBody>
      </p:sp>
      <p:grpSp>
        <p:nvGrpSpPr>
          <p:cNvPr id="43014" name="Group 6">
            <a:extLst>
              <a:ext uri="{FF2B5EF4-FFF2-40B4-BE49-F238E27FC236}">
                <a16:creationId xmlns:a16="http://schemas.microsoft.com/office/drawing/2014/main" id="{EE1D98A2-B1E6-6F08-DB2D-BC9C1B1E5506}"/>
              </a:ext>
            </a:extLst>
          </p:cNvPr>
          <p:cNvGrpSpPr>
            <a:grpSpLocks/>
          </p:cNvGrpSpPr>
          <p:nvPr/>
        </p:nvGrpSpPr>
        <p:grpSpPr bwMode="auto">
          <a:xfrm>
            <a:off x="1143000" y="4230688"/>
            <a:ext cx="3962400" cy="2382837"/>
            <a:chOff x="624" y="912"/>
            <a:chExt cx="2622" cy="1901"/>
          </a:xfrm>
        </p:grpSpPr>
        <p:grpSp>
          <p:nvGrpSpPr>
            <p:cNvPr id="43015" name="Group 7">
              <a:extLst>
                <a:ext uri="{FF2B5EF4-FFF2-40B4-BE49-F238E27FC236}">
                  <a16:creationId xmlns:a16="http://schemas.microsoft.com/office/drawing/2014/main" id="{DC2D65A2-DAC7-B2C5-2CE0-2B9FDEB01752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624" y="912"/>
              <a:ext cx="2622" cy="1901"/>
              <a:chOff x="624" y="912"/>
              <a:chExt cx="2622" cy="1901"/>
            </a:xfrm>
          </p:grpSpPr>
          <p:graphicFrame>
            <p:nvGraphicFramePr>
              <p:cNvPr id="43016" name="Object 8">
                <a:extLst>
                  <a:ext uri="{FF2B5EF4-FFF2-40B4-BE49-F238E27FC236}">
                    <a16:creationId xmlns:a16="http://schemas.microsoft.com/office/drawing/2014/main" id="{76D712C0-E9C9-7A6E-E87D-215056279D8D}"/>
                  </a:ext>
                </a:extLst>
              </p:cNvPr>
              <p:cNvGraphicFramePr>
                <a:graphicFrameLocks noChangeAspect="1"/>
              </p:cNvGraphicFramePr>
              <p:nvPr/>
            </p:nvGraphicFramePr>
            <p:xfrm>
              <a:off x="672" y="912"/>
              <a:ext cx="2574" cy="1728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name="Imagem de bitmap" r:id="rId4" imgW="4086795" imgH="2742857" progId="Paint.Picture">
                      <p:embed/>
                    </p:oleObj>
                  </mc:Choice>
                  <mc:Fallback>
                    <p:oleObj name="Imagem de bitmap" r:id="rId4" imgW="4086795" imgH="2742857" progId="Paint.Picture">
                      <p:embed/>
                      <p:pic>
                        <p:nvPicPr>
                          <p:cNvPr id="43016" name="Object 8">
                            <a:extLst>
                              <a:ext uri="{FF2B5EF4-FFF2-40B4-BE49-F238E27FC236}">
                                <a16:creationId xmlns:a16="http://schemas.microsoft.com/office/drawing/2014/main" id="{76D712C0-E9C9-7A6E-E87D-215056279D8D}"/>
                              </a:ext>
                            </a:extLst>
                          </p:cNvPr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5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672" y="912"/>
                            <a:ext cx="2574" cy="1728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chemeClr val="accent1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chemeClr val="tx1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dist="35921" dir="2700000" algn="ctr" rotWithShape="0">
                                    <a:schemeClr val="bg2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43017" name="Text Box 9">
                <a:extLst>
                  <a:ext uri="{FF2B5EF4-FFF2-40B4-BE49-F238E27FC236}">
                    <a16:creationId xmlns:a16="http://schemas.microsoft.com/office/drawing/2014/main" id="{975ADFF2-8744-BD79-9511-D2589A2AC7E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689" y="2448"/>
                <a:ext cx="335" cy="36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pt-BR" altLang="pt-BR">
                    <a:solidFill>
                      <a:srgbClr val="0033CC"/>
                    </a:solidFill>
                  </a:rPr>
                  <a:t>a</a:t>
                </a:r>
                <a:r>
                  <a:rPr lang="pt-BR" altLang="pt-BR" baseline="-25000">
                    <a:solidFill>
                      <a:srgbClr val="0033CC"/>
                    </a:solidFill>
                  </a:rPr>
                  <a:t>1</a:t>
                </a:r>
                <a:endParaRPr lang="pt-BR" altLang="pt-BR">
                  <a:solidFill>
                    <a:srgbClr val="0033CC"/>
                  </a:solidFill>
                </a:endParaRPr>
              </a:p>
            </p:txBody>
          </p:sp>
          <p:sp>
            <p:nvSpPr>
              <p:cNvPr id="43018" name="Text Box 10">
                <a:extLst>
                  <a:ext uri="{FF2B5EF4-FFF2-40B4-BE49-F238E27FC236}">
                    <a16:creationId xmlns:a16="http://schemas.microsoft.com/office/drawing/2014/main" id="{CCF3744C-0F1C-67D1-0169-9684E3D9E319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24" y="1440"/>
                <a:ext cx="336" cy="36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pt-BR" altLang="pt-BR">
                    <a:solidFill>
                      <a:srgbClr val="0033CC"/>
                    </a:solidFill>
                  </a:rPr>
                  <a:t>b</a:t>
                </a:r>
                <a:r>
                  <a:rPr lang="pt-BR" altLang="pt-BR" baseline="-25000">
                    <a:solidFill>
                      <a:srgbClr val="0033CC"/>
                    </a:solidFill>
                  </a:rPr>
                  <a:t>1</a:t>
                </a:r>
                <a:endParaRPr lang="pt-BR" altLang="pt-BR">
                  <a:solidFill>
                    <a:srgbClr val="0033CC"/>
                  </a:solidFill>
                </a:endParaRPr>
              </a:p>
            </p:txBody>
          </p:sp>
          <p:sp>
            <p:nvSpPr>
              <p:cNvPr id="43019" name="Text Box 11">
                <a:extLst>
                  <a:ext uri="{FF2B5EF4-FFF2-40B4-BE49-F238E27FC236}">
                    <a16:creationId xmlns:a16="http://schemas.microsoft.com/office/drawing/2014/main" id="{D2165A1B-36F2-0C10-E460-C4F9A0F33FE3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632" y="2448"/>
                <a:ext cx="337" cy="36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pt-BR" altLang="pt-BR">
                    <a:solidFill>
                      <a:srgbClr val="FF5050"/>
                    </a:solidFill>
                  </a:rPr>
                  <a:t>a</a:t>
                </a:r>
                <a:r>
                  <a:rPr lang="pt-BR" altLang="pt-BR" baseline="-25000">
                    <a:solidFill>
                      <a:srgbClr val="FF5050"/>
                    </a:solidFill>
                  </a:rPr>
                  <a:t>3</a:t>
                </a:r>
                <a:endParaRPr lang="pt-BR" altLang="pt-BR">
                  <a:solidFill>
                    <a:srgbClr val="0033CC"/>
                  </a:solidFill>
                </a:endParaRPr>
              </a:p>
            </p:txBody>
          </p:sp>
          <p:sp>
            <p:nvSpPr>
              <p:cNvPr id="43020" name="Text Box 12">
                <a:extLst>
                  <a:ext uri="{FF2B5EF4-FFF2-40B4-BE49-F238E27FC236}">
                    <a16:creationId xmlns:a16="http://schemas.microsoft.com/office/drawing/2014/main" id="{115EB380-CA6F-76CC-FC5A-2196DE5084F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24" y="1631"/>
                <a:ext cx="336" cy="36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pt-BR" altLang="pt-BR">
                    <a:solidFill>
                      <a:srgbClr val="FF5050"/>
                    </a:solidFill>
                  </a:rPr>
                  <a:t>b</a:t>
                </a:r>
                <a:r>
                  <a:rPr lang="pt-BR" altLang="pt-BR" baseline="-25000">
                    <a:solidFill>
                      <a:srgbClr val="FF5050"/>
                    </a:solidFill>
                  </a:rPr>
                  <a:t>3</a:t>
                </a:r>
                <a:endParaRPr lang="pt-BR" altLang="pt-BR">
                  <a:solidFill>
                    <a:srgbClr val="0033CC"/>
                  </a:solidFill>
                </a:endParaRPr>
              </a:p>
            </p:txBody>
          </p:sp>
          <p:sp>
            <p:nvSpPr>
              <p:cNvPr id="43021" name="Text Box 13">
                <a:extLst>
                  <a:ext uri="{FF2B5EF4-FFF2-40B4-BE49-F238E27FC236}">
                    <a16:creationId xmlns:a16="http://schemas.microsoft.com/office/drawing/2014/main" id="{6B857445-8528-726B-86F2-7B36A9538105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24" y="1105"/>
                <a:ext cx="336" cy="36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pt-BR" altLang="pt-BR">
                    <a:solidFill>
                      <a:srgbClr val="008000"/>
                    </a:solidFill>
                  </a:rPr>
                  <a:t>b</a:t>
                </a:r>
                <a:r>
                  <a:rPr lang="pt-BR" altLang="pt-BR" baseline="-25000">
                    <a:solidFill>
                      <a:srgbClr val="008000"/>
                    </a:solidFill>
                  </a:rPr>
                  <a:t>2</a:t>
                </a:r>
                <a:endParaRPr lang="pt-BR" altLang="pt-BR">
                  <a:solidFill>
                    <a:srgbClr val="008000"/>
                  </a:solidFill>
                </a:endParaRPr>
              </a:p>
            </p:txBody>
          </p:sp>
          <p:sp>
            <p:nvSpPr>
              <p:cNvPr id="43022" name="Text Box 14">
                <a:extLst>
                  <a:ext uri="{FF2B5EF4-FFF2-40B4-BE49-F238E27FC236}">
                    <a16:creationId xmlns:a16="http://schemas.microsoft.com/office/drawing/2014/main" id="{CF031F6A-67DF-A670-33FC-6C4864EEBAD9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920" y="2448"/>
                <a:ext cx="337" cy="36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pt-BR" altLang="pt-BR">
                    <a:solidFill>
                      <a:srgbClr val="008000"/>
                    </a:solidFill>
                  </a:rPr>
                  <a:t>a</a:t>
                </a:r>
                <a:r>
                  <a:rPr lang="pt-BR" altLang="pt-BR" baseline="-25000">
                    <a:solidFill>
                      <a:srgbClr val="008000"/>
                    </a:solidFill>
                  </a:rPr>
                  <a:t>2</a:t>
                </a:r>
                <a:endParaRPr lang="pt-BR" altLang="pt-BR">
                  <a:solidFill>
                    <a:srgbClr val="008000"/>
                  </a:solidFill>
                </a:endParaRPr>
              </a:p>
            </p:txBody>
          </p:sp>
          <p:sp>
            <p:nvSpPr>
              <p:cNvPr id="43023" name="Text Box 15">
                <a:extLst>
                  <a:ext uri="{FF2B5EF4-FFF2-40B4-BE49-F238E27FC236}">
                    <a16:creationId xmlns:a16="http://schemas.microsoft.com/office/drawing/2014/main" id="{B975ABB7-6DCA-5EDD-9136-FDE53677BFE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728" y="2352"/>
                <a:ext cx="336" cy="36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pt-BR" altLang="pt-BR">
                    <a:solidFill>
                      <a:srgbClr val="FF9933"/>
                    </a:solidFill>
                    <a:sym typeface="Symbol" panose="05050102010706020507" pitchFamily="18" charset="2"/>
                  </a:rPr>
                  <a:t></a:t>
                </a:r>
                <a:r>
                  <a:rPr lang="pt-BR" altLang="pt-BR" baseline="-25000">
                    <a:solidFill>
                      <a:srgbClr val="FF9933"/>
                    </a:solidFill>
                  </a:rPr>
                  <a:t>1</a:t>
                </a:r>
                <a:endParaRPr lang="pt-BR" altLang="pt-BR">
                  <a:solidFill>
                    <a:srgbClr val="008000"/>
                  </a:solidFill>
                </a:endParaRPr>
              </a:p>
            </p:txBody>
          </p:sp>
          <p:sp>
            <p:nvSpPr>
              <p:cNvPr id="43024" name="Text Box 16">
                <a:extLst>
                  <a:ext uri="{FF2B5EF4-FFF2-40B4-BE49-F238E27FC236}">
                    <a16:creationId xmlns:a16="http://schemas.microsoft.com/office/drawing/2014/main" id="{537F8D85-9DBC-D01A-64EF-C50C2A88065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24" y="2016"/>
                <a:ext cx="336" cy="36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pt-BR" altLang="pt-BR">
                    <a:solidFill>
                      <a:srgbClr val="FF9933"/>
                    </a:solidFill>
                    <a:sym typeface="Symbol" panose="05050102010706020507" pitchFamily="18" charset="2"/>
                  </a:rPr>
                  <a:t></a:t>
                </a:r>
                <a:r>
                  <a:rPr lang="pt-BR" altLang="pt-BR" baseline="-25000">
                    <a:solidFill>
                      <a:srgbClr val="FF9933"/>
                    </a:solidFill>
                  </a:rPr>
                  <a:t>1</a:t>
                </a:r>
                <a:endParaRPr lang="pt-BR" altLang="pt-BR">
                  <a:solidFill>
                    <a:srgbClr val="008000"/>
                  </a:solidFill>
                </a:endParaRPr>
              </a:p>
            </p:txBody>
          </p:sp>
          <p:sp>
            <p:nvSpPr>
              <p:cNvPr id="43025" name="Text Box 17">
                <a:extLst>
                  <a:ext uri="{FF2B5EF4-FFF2-40B4-BE49-F238E27FC236}">
                    <a16:creationId xmlns:a16="http://schemas.microsoft.com/office/drawing/2014/main" id="{0604B062-5253-BCC5-BD28-02EC0AAE173D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720" y="1824"/>
                <a:ext cx="336" cy="36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pt-BR" altLang="pt-BR">
                    <a:solidFill>
                      <a:srgbClr val="FF00FF"/>
                    </a:solidFill>
                    <a:sym typeface="Symbol" panose="05050102010706020507" pitchFamily="18" charset="2"/>
                  </a:rPr>
                  <a:t></a:t>
                </a:r>
                <a:r>
                  <a:rPr lang="pt-BR" altLang="pt-BR" baseline="-25000">
                    <a:solidFill>
                      <a:srgbClr val="FF00FF"/>
                    </a:solidFill>
                  </a:rPr>
                  <a:t>1</a:t>
                </a:r>
                <a:endParaRPr lang="pt-BR" altLang="pt-BR">
                  <a:solidFill>
                    <a:srgbClr val="FF00FF"/>
                  </a:solidFill>
                </a:endParaRPr>
              </a:p>
            </p:txBody>
          </p:sp>
          <p:sp>
            <p:nvSpPr>
              <p:cNvPr id="43026" name="Text Box 18">
                <a:extLst>
                  <a:ext uri="{FF2B5EF4-FFF2-40B4-BE49-F238E27FC236}">
                    <a16:creationId xmlns:a16="http://schemas.microsoft.com/office/drawing/2014/main" id="{3E038515-088D-88B4-F06B-B4902A3D332F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056" y="2448"/>
                <a:ext cx="336" cy="36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pt-BR" altLang="pt-BR">
                    <a:solidFill>
                      <a:srgbClr val="FF00FF"/>
                    </a:solidFill>
                    <a:sym typeface="Symbol" panose="05050102010706020507" pitchFamily="18" charset="2"/>
                  </a:rPr>
                  <a:t></a:t>
                </a:r>
                <a:r>
                  <a:rPr lang="pt-BR" altLang="pt-BR" baseline="-25000">
                    <a:solidFill>
                      <a:srgbClr val="FF00FF"/>
                    </a:solidFill>
                  </a:rPr>
                  <a:t>2</a:t>
                </a:r>
                <a:endParaRPr lang="pt-BR" altLang="pt-BR">
                  <a:solidFill>
                    <a:srgbClr val="FF00FF"/>
                  </a:solidFill>
                </a:endParaRPr>
              </a:p>
            </p:txBody>
          </p:sp>
        </p:grpSp>
        <p:sp>
          <p:nvSpPr>
            <p:cNvPr id="43027" name="Line 19">
              <a:extLst>
                <a:ext uri="{FF2B5EF4-FFF2-40B4-BE49-F238E27FC236}">
                  <a16:creationId xmlns:a16="http://schemas.microsoft.com/office/drawing/2014/main" id="{D23742CC-A79F-06EF-2516-A74FA458CCB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152" y="1920"/>
              <a:ext cx="768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pt-BR"/>
            </a:p>
          </p:txBody>
        </p:sp>
      </p:grpSp>
      <p:sp>
        <p:nvSpPr>
          <p:cNvPr id="43035" name="Text Box 27">
            <a:extLst>
              <a:ext uri="{FF2B5EF4-FFF2-40B4-BE49-F238E27FC236}">
                <a16:creationId xmlns:a16="http://schemas.microsoft.com/office/drawing/2014/main" id="{587F1AD0-F654-E718-81A9-8DB35E7EC7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1614488"/>
            <a:ext cx="78486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/>
            <a:r>
              <a:rPr lang="pt-BR" altLang="pt-BR" sz="2800" b="1"/>
              <a:t>Área do </a:t>
            </a:r>
            <a:r>
              <a:rPr lang="pt-BR" altLang="pt-BR" sz="2800" b="1">
                <a:sym typeface="Symbol" panose="05050102010706020507" pitchFamily="18" charset="2"/>
              </a:rPr>
              <a:t> </a:t>
            </a:r>
            <a:r>
              <a:rPr lang="pt-BR" altLang="pt-BR" sz="2800" b="1" i="1">
                <a:sym typeface="Symbol" panose="05050102010706020507" pitchFamily="18" charset="2"/>
              </a:rPr>
              <a:t>A</a:t>
            </a:r>
            <a:r>
              <a:rPr lang="pt-BR" altLang="pt-BR" sz="2800" b="1" i="1" baseline="-25000">
                <a:sym typeface="Symbol" panose="05050102010706020507" pitchFamily="18" charset="2"/>
              </a:rPr>
              <a:t>1</a:t>
            </a:r>
            <a:r>
              <a:rPr lang="pt-BR" altLang="pt-BR" sz="2800" b="1" i="1">
                <a:sym typeface="Symbol" panose="05050102010706020507" pitchFamily="18" charset="2"/>
              </a:rPr>
              <a:t>A</a:t>
            </a:r>
            <a:r>
              <a:rPr lang="pt-BR" altLang="pt-BR" sz="2800" b="1" i="1" baseline="-25000">
                <a:sym typeface="Symbol" panose="05050102010706020507" pitchFamily="18" charset="2"/>
              </a:rPr>
              <a:t>2</a:t>
            </a:r>
            <a:r>
              <a:rPr lang="pt-BR" altLang="pt-BR" sz="2800" b="1" i="1">
                <a:sym typeface="Symbol" panose="05050102010706020507" pitchFamily="18" charset="2"/>
              </a:rPr>
              <a:t>A</a:t>
            </a:r>
            <a:r>
              <a:rPr lang="pt-BR" altLang="pt-BR" sz="2800" b="1" i="1" baseline="-25000">
                <a:sym typeface="Symbol" panose="05050102010706020507" pitchFamily="18" charset="2"/>
              </a:rPr>
              <a:t>3</a:t>
            </a:r>
            <a:r>
              <a:rPr lang="pt-BR" altLang="pt-BR" sz="2800" b="1" i="1"/>
              <a:t> = </a:t>
            </a:r>
            <a:r>
              <a:rPr lang="pt-BR" altLang="pt-BR" sz="2800" b="1"/>
              <a:t>Área do </a:t>
            </a:r>
            <a:r>
              <a:rPr lang="pt-BR" altLang="pt-BR" sz="2800" b="1">
                <a:sym typeface="Symbol" panose="05050102010706020507" pitchFamily="18" charset="2"/>
              </a:rPr>
              <a:t> </a:t>
            </a:r>
            <a:r>
              <a:rPr lang="pt-BR" altLang="pt-BR" sz="2800" b="1" i="1"/>
              <a:t>OPQ =A </a:t>
            </a:r>
          </a:p>
        </p:txBody>
      </p:sp>
      <p:sp>
        <p:nvSpPr>
          <p:cNvPr id="43037" name="Text Box 29">
            <a:extLst>
              <a:ext uri="{FF2B5EF4-FFF2-40B4-BE49-F238E27FC236}">
                <a16:creationId xmlns:a16="http://schemas.microsoft.com/office/drawing/2014/main" id="{D0BDCACC-C5A1-0AB6-F226-A3431BA6643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19200" y="1066800"/>
            <a:ext cx="37338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/>
            <a:r>
              <a:rPr lang="pt-BR" altLang="pt-BR" sz="2800" b="1"/>
              <a:t>Por construção:</a:t>
            </a:r>
            <a:endParaRPr lang="pt-BR" altLang="pt-BR" sz="2800" b="1" i="1"/>
          </a:p>
        </p:txBody>
      </p:sp>
      <p:sp>
        <p:nvSpPr>
          <p:cNvPr id="43038" name="AutoShape 30">
            <a:extLst>
              <a:ext uri="{FF2B5EF4-FFF2-40B4-BE49-F238E27FC236}">
                <a16:creationId xmlns:a16="http://schemas.microsoft.com/office/drawing/2014/main" id="{4D71E91E-4B07-6826-98AE-52EE5E3F497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14800" y="2438400"/>
            <a:ext cx="685800" cy="381000"/>
          </a:xfrm>
          <a:prstGeom prst="down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/>
          </a:p>
        </p:txBody>
      </p:sp>
      <p:sp>
        <p:nvSpPr>
          <p:cNvPr id="43040" name="AutoShape 32">
            <a:extLst>
              <a:ext uri="{FF2B5EF4-FFF2-40B4-BE49-F238E27FC236}">
                <a16:creationId xmlns:a16="http://schemas.microsoft.com/office/drawing/2014/main" id="{7BD3D4F0-7A6B-1F5D-FE74-A4FCDD2308F6}"/>
              </a:ext>
            </a:extLst>
          </p:cNvPr>
          <p:cNvSpPr>
            <a:spLocks noChangeArrowheads="1"/>
          </p:cNvSpPr>
          <p:nvPr/>
        </p:nvSpPr>
        <p:spPr bwMode="auto">
          <a:xfrm rot="5383866" flipH="1">
            <a:off x="7239000" y="3581400"/>
            <a:ext cx="2057400" cy="1143000"/>
          </a:xfrm>
          <a:custGeom>
            <a:avLst/>
            <a:gdLst>
              <a:gd name="T0" fmla="*/ 9250 w 21600"/>
              <a:gd name="T1" fmla="*/ 0 h 21600"/>
              <a:gd name="T2" fmla="*/ 3055 w 21600"/>
              <a:gd name="T3" fmla="*/ 21600 h 21600"/>
              <a:gd name="T4" fmla="*/ 9725 w 21600"/>
              <a:gd name="T5" fmla="*/ 8310 h 21600"/>
              <a:gd name="T6" fmla="*/ 15662 w 21600"/>
              <a:gd name="T7" fmla="*/ 14285 h 21600"/>
              <a:gd name="T8" fmla="*/ 21600 w 21600"/>
              <a:gd name="T9" fmla="*/ 8310 h 21600"/>
              <a:gd name="T10" fmla="*/ 17694720 60000 65536"/>
              <a:gd name="T11" fmla="*/ 5898240 60000 65536"/>
              <a:gd name="T12" fmla="*/ 5898240 60000 65536"/>
              <a:gd name="T13" fmla="*/ 5898240 60000 65536"/>
              <a:gd name="T14" fmla="*/ 0 60000 65536"/>
              <a:gd name="T15" fmla="*/ 0 w 21600"/>
              <a:gd name="T16" fmla="*/ 8310 h 21600"/>
              <a:gd name="T17" fmla="*/ 6110 w 21600"/>
              <a:gd name="T18" fmla="*/ 21600 h 2160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1600" h="21600">
                <a:moveTo>
                  <a:pt x="15662" y="14285"/>
                </a:moveTo>
                <a:lnTo>
                  <a:pt x="21600" y="8310"/>
                </a:lnTo>
                <a:lnTo>
                  <a:pt x="18630" y="8310"/>
                </a:lnTo>
                <a:cubicBezTo>
                  <a:pt x="18630" y="3721"/>
                  <a:pt x="14430" y="0"/>
                  <a:pt x="9250" y="0"/>
                </a:cubicBezTo>
                <a:cubicBezTo>
                  <a:pt x="4141" y="0"/>
                  <a:pt x="0" y="3799"/>
                  <a:pt x="0" y="8485"/>
                </a:cubicBezTo>
                <a:lnTo>
                  <a:pt x="0" y="21600"/>
                </a:lnTo>
                <a:lnTo>
                  <a:pt x="6110" y="21600"/>
                </a:lnTo>
                <a:lnTo>
                  <a:pt x="6110" y="8310"/>
                </a:lnTo>
                <a:cubicBezTo>
                  <a:pt x="6110" y="6947"/>
                  <a:pt x="7362" y="5842"/>
                  <a:pt x="8907" y="5842"/>
                </a:cubicBezTo>
                <a:lnTo>
                  <a:pt x="9725" y="5842"/>
                </a:lnTo>
                <a:cubicBezTo>
                  <a:pt x="11269" y="5842"/>
                  <a:pt x="12520" y="6947"/>
                  <a:pt x="12520" y="8310"/>
                </a:cubicBezTo>
                <a:lnTo>
                  <a:pt x="9725" y="8310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/>
          </a:p>
        </p:txBody>
      </p:sp>
      <p:sp>
        <p:nvSpPr>
          <p:cNvPr id="43041" name="Text Box 33">
            <a:extLst>
              <a:ext uri="{FF2B5EF4-FFF2-40B4-BE49-F238E27FC236}">
                <a16:creationId xmlns:a16="http://schemas.microsoft.com/office/drawing/2014/main" id="{97DBC508-F95E-938A-AEF0-F12F574D260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10200" y="4419600"/>
            <a:ext cx="2286000" cy="1597025"/>
          </a:xfrm>
          <a:prstGeom prst="rect">
            <a:avLst/>
          </a:prstGeom>
          <a:noFill/>
          <a:ln w="9525">
            <a:solidFill>
              <a:srgbClr val="0033CC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pt-BR" altLang="pt-BR" sz="2800" b="1">
                <a:solidFill>
                  <a:srgbClr val="0033CC"/>
                </a:solidFill>
              </a:rPr>
              <a:t>Área do Triângulo</a:t>
            </a:r>
          </a:p>
          <a:p>
            <a:pPr algn="ctr">
              <a:spcBef>
                <a:spcPct val="50000"/>
              </a:spcBef>
            </a:pPr>
            <a:r>
              <a:rPr lang="pt-BR" altLang="pt-BR" sz="2800" b="1">
                <a:solidFill>
                  <a:srgbClr val="0033CC"/>
                </a:solidFill>
                <a:sym typeface="Symbol" panose="05050102010706020507" pitchFamily="18" charset="2"/>
              </a:rPr>
              <a:t> </a:t>
            </a:r>
            <a:r>
              <a:rPr lang="pt-BR" altLang="pt-BR" sz="2800" b="1" i="1">
                <a:solidFill>
                  <a:srgbClr val="0033CC"/>
                </a:solidFill>
                <a:sym typeface="Symbol" panose="05050102010706020507" pitchFamily="18" charset="2"/>
              </a:rPr>
              <a:t>A</a:t>
            </a:r>
            <a:r>
              <a:rPr lang="pt-BR" altLang="pt-BR" sz="2800" b="1" i="1" baseline="-25000">
                <a:solidFill>
                  <a:srgbClr val="0033CC"/>
                </a:solidFill>
                <a:sym typeface="Symbol" panose="05050102010706020507" pitchFamily="18" charset="2"/>
              </a:rPr>
              <a:t>1</a:t>
            </a:r>
            <a:r>
              <a:rPr lang="pt-BR" altLang="pt-BR" sz="2800" b="1" i="1">
                <a:solidFill>
                  <a:srgbClr val="0033CC"/>
                </a:solidFill>
                <a:sym typeface="Symbol" panose="05050102010706020507" pitchFamily="18" charset="2"/>
              </a:rPr>
              <a:t>A</a:t>
            </a:r>
            <a:r>
              <a:rPr lang="pt-BR" altLang="pt-BR" sz="2800" b="1" i="1" baseline="-25000">
                <a:solidFill>
                  <a:srgbClr val="0033CC"/>
                </a:solidFill>
                <a:sym typeface="Symbol" panose="05050102010706020507" pitchFamily="18" charset="2"/>
              </a:rPr>
              <a:t>2</a:t>
            </a:r>
            <a:r>
              <a:rPr lang="pt-BR" altLang="pt-BR" sz="2800" b="1" i="1">
                <a:solidFill>
                  <a:srgbClr val="0033CC"/>
                </a:solidFill>
                <a:sym typeface="Symbol" panose="05050102010706020507" pitchFamily="18" charset="2"/>
              </a:rPr>
              <a:t>A</a:t>
            </a:r>
            <a:r>
              <a:rPr lang="pt-BR" altLang="pt-BR" sz="2800" b="1" i="1" baseline="-25000">
                <a:solidFill>
                  <a:srgbClr val="0033CC"/>
                </a:solidFill>
                <a:sym typeface="Symbol" panose="05050102010706020507" pitchFamily="18" charset="2"/>
              </a:rPr>
              <a:t>3</a:t>
            </a:r>
            <a:r>
              <a:rPr lang="pt-BR" altLang="pt-BR" b="1"/>
              <a:t> </a:t>
            </a:r>
          </a:p>
        </p:txBody>
      </p:sp>
    </p:spTree>
  </p:cSld>
  <p:clrMapOvr>
    <a:masterClrMapping/>
  </p:clrMapOvr>
  <p:transition>
    <p:pull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30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30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430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30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30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30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430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430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430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430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1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430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430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6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30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430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41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30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30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012" grpId="0" autoUpdateAnimBg="0"/>
      <p:bldP spid="43035" grpId="0" autoUpdateAnimBg="0"/>
      <p:bldP spid="43037" grpId="0" autoUpdateAnimBg="0"/>
      <p:bldP spid="43041" grpId="0" animBg="1" autoUpdateAnimBg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5058" name="Object 2">
            <a:extLst>
              <a:ext uri="{FF2B5EF4-FFF2-40B4-BE49-F238E27FC236}">
                <a16:creationId xmlns:a16="http://schemas.microsoft.com/office/drawing/2014/main" id="{1E2B37F9-968E-2565-BE3D-EE338BE8809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235200" y="1524000"/>
          <a:ext cx="5245100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ção" r:id="rId2" imgW="5244840" imgH="685800" progId="Equation.3">
                  <p:embed/>
                </p:oleObj>
              </mc:Choice>
              <mc:Fallback>
                <p:oleObj name="Equação" r:id="rId2" imgW="5244840" imgH="685800" progId="Equation.3">
                  <p:embed/>
                  <p:pic>
                    <p:nvPicPr>
                      <p:cNvPr id="45058" name="Object 2">
                        <a:extLst>
                          <a:ext uri="{FF2B5EF4-FFF2-40B4-BE49-F238E27FC236}">
                            <a16:creationId xmlns:a16="http://schemas.microsoft.com/office/drawing/2014/main" id="{1E2B37F9-968E-2565-BE3D-EE338BE8809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35200" y="1524000"/>
                        <a:ext cx="5245100" cy="685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5059" name="Text Box 3">
            <a:extLst>
              <a:ext uri="{FF2B5EF4-FFF2-40B4-BE49-F238E27FC236}">
                <a16:creationId xmlns:a16="http://schemas.microsoft.com/office/drawing/2014/main" id="{1B0D7B7F-68C2-E97A-481B-474657D1792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304800"/>
            <a:ext cx="67056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pt-BR" altLang="pt-BR" sz="3200">
                <a:latin typeface="Impact" panose="020B0806030902050204" pitchFamily="34" charset="0"/>
              </a:rPr>
              <a:t>Área De Um Triângulo</a:t>
            </a:r>
          </a:p>
        </p:txBody>
      </p:sp>
      <p:sp>
        <p:nvSpPr>
          <p:cNvPr id="45060" name="Text Box 4">
            <a:extLst>
              <a:ext uri="{FF2B5EF4-FFF2-40B4-BE49-F238E27FC236}">
                <a16:creationId xmlns:a16="http://schemas.microsoft.com/office/drawing/2014/main" id="{1A4DD83F-487C-C963-5DCC-54AB61289DC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19200" y="1066800"/>
            <a:ext cx="4648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pt-BR" altLang="pt-BR" b="1"/>
              <a:t>Tomemos a expressão anterior:</a:t>
            </a:r>
          </a:p>
        </p:txBody>
      </p:sp>
      <p:sp>
        <p:nvSpPr>
          <p:cNvPr id="45061" name="Text Box 5">
            <a:extLst>
              <a:ext uri="{FF2B5EF4-FFF2-40B4-BE49-F238E27FC236}">
                <a16:creationId xmlns:a16="http://schemas.microsoft.com/office/drawing/2014/main" id="{88A2C7D7-4240-20D5-C207-2BDA2C03DA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19200" y="2286000"/>
            <a:ext cx="7010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pt-BR" altLang="pt-BR" b="1"/>
              <a:t>Consideremos o seguinte desenvolvimento:</a:t>
            </a:r>
          </a:p>
        </p:txBody>
      </p:sp>
      <p:graphicFrame>
        <p:nvGraphicFramePr>
          <p:cNvPr id="45062" name="Object 6">
            <a:extLst>
              <a:ext uri="{FF2B5EF4-FFF2-40B4-BE49-F238E27FC236}">
                <a16:creationId xmlns:a16="http://schemas.microsoft.com/office/drawing/2014/main" id="{A04B61FC-6F81-2CCC-CEB2-4379EC0CE8D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324100" y="2921000"/>
          <a:ext cx="4559300" cy="633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ção" r:id="rId4" imgW="4559040" imgH="634680" progId="Equation.3">
                  <p:embed/>
                </p:oleObj>
              </mc:Choice>
              <mc:Fallback>
                <p:oleObj name="Equação" r:id="rId4" imgW="4559040" imgH="634680" progId="Equation.3">
                  <p:embed/>
                  <p:pic>
                    <p:nvPicPr>
                      <p:cNvPr id="45062" name="Object 6">
                        <a:extLst>
                          <a:ext uri="{FF2B5EF4-FFF2-40B4-BE49-F238E27FC236}">
                            <a16:creationId xmlns:a16="http://schemas.microsoft.com/office/drawing/2014/main" id="{A04B61FC-6F81-2CCC-CEB2-4379EC0CE8D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24100" y="2921000"/>
                        <a:ext cx="4559300" cy="6334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064" name="Object 8">
            <a:extLst>
              <a:ext uri="{FF2B5EF4-FFF2-40B4-BE49-F238E27FC236}">
                <a16:creationId xmlns:a16="http://schemas.microsoft.com/office/drawing/2014/main" id="{22DC8139-F16E-68DF-F8F5-87B70FEADEF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231900" y="3735388"/>
          <a:ext cx="6846888" cy="531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ção" r:id="rId6" imgW="6845040" imgH="533160" progId="Equation.3">
                  <p:embed/>
                </p:oleObj>
              </mc:Choice>
              <mc:Fallback>
                <p:oleObj name="Equação" r:id="rId6" imgW="6845040" imgH="533160" progId="Equation.3">
                  <p:embed/>
                  <p:pic>
                    <p:nvPicPr>
                      <p:cNvPr id="45064" name="Object 8">
                        <a:extLst>
                          <a:ext uri="{FF2B5EF4-FFF2-40B4-BE49-F238E27FC236}">
                            <a16:creationId xmlns:a16="http://schemas.microsoft.com/office/drawing/2014/main" id="{22DC8139-F16E-68DF-F8F5-87B70FEADEF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31900" y="3735388"/>
                        <a:ext cx="6846888" cy="5318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5065" name="Line 9">
            <a:extLst>
              <a:ext uri="{FF2B5EF4-FFF2-40B4-BE49-F238E27FC236}">
                <a16:creationId xmlns:a16="http://schemas.microsoft.com/office/drawing/2014/main" id="{8DF4B380-6FDA-91AF-960D-B7574DDE0D0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886200" y="3657600"/>
            <a:ext cx="609600" cy="609600"/>
          </a:xfrm>
          <a:prstGeom prst="line">
            <a:avLst/>
          </a:prstGeom>
          <a:noFill/>
          <a:ln w="57150">
            <a:solidFill>
              <a:srgbClr val="0033C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/>
          </a:p>
        </p:txBody>
      </p:sp>
      <p:sp>
        <p:nvSpPr>
          <p:cNvPr id="45066" name="Line 10">
            <a:extLst>
              <a:ext uri="{FF2B5EF4-FFF2-40B4-BE49-F238E27FC236}">
                <a16:creationId xmlns:a16="http://schemas.microsoft.com/office/drawing/2014/main" id="{41037203-1719-12D3-A67B-3965362F5D8A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162800" y="3581400"/>
            <a:ext cx="609600" cy="609600"/>
          </a:xfrm>
          <a:prstGeom prst="line">
            <a:avLst/>
          </a:prstGeom>
          <a:noFill/>
          <a:ln w="57150">
            <a:solidFill>
              <a:srgbClr val="0033C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/>
          </a:p>
        </p:txBody>
      </p:sp>
      <p:graphicFrame>
        <p:nvGraphicFramePr>
          <p:cNvPr id="45068" name="Object 12">
            <a:extLst>
              <a:ext uri="{FF2B5EF4-FFF2-40B4-BE49-F238E27FC236}">
                <a16:creationId xmlns:a16="http://schemas.microsoft.com/office/drawing/2014/main" id="{854FA430-C1FD-8F4C-6A59-2AF20C20067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752600" y="4421188"/>
          <a:ext cx="5780088" cy="531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ção" r:id="rId8" imgW="5778360" imgH="533160" progId="Equation.3">
                  <p:embed/>
                </p:oleObj>
              </mc:Choice>
              <mc:Fallback>
                <p:oleObj name="Equação" r:id="rId8" imgW="5778360" imgH="533160" progId="Equation.3">
                  <p:embed/>
                  <p:pic>
                    <p:nvPicPr>
                      <p:cNvPr id="45068" name="Object 12">
                        <a:extLst>
                          <a:ext uri="{FF2B5EF4-FFF2-40B4-BE49-F238E27FC236}">
                            <a16:creationId xmlns:a16="http://schemas.microsoft.com/office/drawing/2014/main" id="{854FA430-C1FD-8F4C-6A59-2AF20C20067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4421188"/>
                        <a:ext cx="5780088" cy="5318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069" name="Object 13">
            <a:extLst>
              <a:ext uri="{FF2B5EF4-FFF2-40B4-BE49-F238E27FC236}">
                <a16:creationId xmlns:a16="http://schemas.microsoft.com/office/drawing/2014/main" id="{8CB62EB5-587E-7C5D-E1FD-DFD6055D878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886200" y="5054600"/>
          <a:ext cx="1536700" cy="1473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ção" r:id="rId10" imgW="1536480" imgH="1473120" progId="Equation.3">
                  <p:embed/>
                </p:oleObj>
              </mc:Choice>
              <mc:Fallback>
                <p:oleObj name="Equação" r:id="rId10" imgW="1536480" imgH="1473120" progId="Equation.3">
                  <p:embed/>
                  <p:pic>
                    <p:nvPicPr>
                      <p:cNvPr id="45069" name="Object 13">
                        <a:extLst>
                          <a:ext uri="{FF2B5EF4-FFF2-40B4-BE49-F238E27FC236}">
                            <a16:creationId xmlns:a16="http://schemas.microsoft.com/office/drawing/2014/main" id="{8CB62EB5-587E-7C5D-E1FD-DFD6055D878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86200" y="5054600"/>
                        <a:ext cx="1536700" cy="1473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pull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50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50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50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50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50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50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450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50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450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450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450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450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8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450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450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43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450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450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450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450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450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450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059" grpId="0" autoUpdateAnimBg="0"/>
      <p:bldP spid="45060" grpId="0" autoUpdateAnimBg="0"/>
      <p:bldP spid="45061" grpId="0" autoUpdateAnimBg="0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7" name="AutoShape 7">
            <a:extLst>
              <a:ext uri="{FF2B5EF4-FFF2-40B4-BE49-F238E27FC236}">
                <a16:creationId xmlns:a16="http://schemas.microsoft.com/office/drawing/2014/main" id="{DD9878D2-666F-C03B-AF8D-2BD0F73BED1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8000" y="2865438"/>
            <a:ext cx="3581400" cy="2362200"/>
          </a:xfrm>
          <a:prstGeom prst="horizontalScroll">
            <a:avLst>
              <a:gd name="adj" fmla="val 12500"/>
            </a:avLst>
          </a:prstGeom>
          <a:solidFill>
            <a:srgbClr val="E1F0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/>
          </a:p>
        </p:txBody>
      </p:sp>
      <p:graphicFrame>
        <p:nvGraphicFramePr>
          <p:cNvPr id="46082" name="Object 2">
            <a:extLst>
              <a:ext uri="{FF2B5EF4-FFF2-40B4-BE49-F238E27FC236}">
                <a16:creationId xmlns:a16="http://schemas.microsoft.com/office/drawing/2014/main" id="{D0FC0815-263B-3749-7D61-C015C229296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235200" y="1798638"/>
          <a:ext cx="5245100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ção" r:id="rId2" imgW="5244840" imgH="685800" progId="Equation.3">
                  <p:embed/>
                </p:oleObj>
              </mc:Choice>
              <mc:Fallback>
                <p:oleObj name="Equação" r:id="rId2" imgW="5244840" imgH="685800" progId="Equation.3">
                  <p:embed/>
                  <p:pic>
                    <p:nvPicPr>
                      <p:cNvPr id="46082" name="Object 2">
                        <a:extLst>
                          <a:ext uri="{FF2B5EF4-FFF2-40B4-BE49-F238E27FC236}">
                            <a16:creationId xmlns:a16="http://schemas.microsoft.com/office/drawing/2014/main" id="{D0FC0815-263B-3749-7D61-C015C229296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35200" y="1798638"/>
                        <a:ext cx="5245100" cy="685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6083" name="Text Box 3">
            <a:extLst>
              <a:ext uri="{FF2B5EF4-FFF2-40B4-BE49-F238E27FC236}">
                <a16:creationId xmlns:a16="http://schemas.microsoft.com/office/drawing/2014/main" id="{C906CF53-E8F4-14D3-DB96-62C106004D0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19200" y="1341438"/>
            <a:ext cx="4648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pt-BR" altLang="pt-BR" b="1"/>
              <a:t>Então a expressão:</a:t>
            </a:r>
          </a:p>
        </p:txBody>
      </p:sp>
      <p:sp>
        <p:nvSpPr>
          <p:cNvPr id="46084" name="Text Box 4">
            <a:extLst>
              <a:ext uri="{FF2B5EF4-FFF2-40B4-BE49-F238E27FC236}">
                <a16:creationId xmlns:a16="http://schemas.microsoft.com/office/drawing/2014/main" id="{1F2E4B9B-3F01-E233-6674-B86DB4E90E4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19200" y="2560638"/>
            <a:ext cx="4648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pt-BR" altLang="pt-BR" b="1"/>
              <a:t>É equivalente a:</a:t>
            </a:r>
          </a:p>
        </p:txBody>
      </p:sp>
      <p:graphicFrame>
        <p:nvGraphicFramePr>
          <p:cNvPr id="46086" name="Object 6">
            <a:extLst>
              <a:ext uri="{FF2B5EF4-FFF2-40B4-BE49-F238E27FC236}">
                <a16:creationId xmlns:a16="http://schemas.microsoft.com/office/drawing/2014/main" id="{9CFF4CE8-E4F5-4C1A-B319-B378781D96A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581400" y="3398838"/>
          <a:ext cx="2146300" cy="1371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ção" r:id="rId4" imgW="2145960" imgH="1371600" progId="Equation.3">
                  <p:embed/>
                </p:oleObj>
              </mc:Choice>
              <mc:Fallback>
                <p:oleObj name="Equação" r:id="rId4" imgW="2145960" imgH="1371600" progId="Equation.3">
                  <p:embed/>
                  <p:pic>
                    <p:nvPicPr>
                      <p:cNvPr id="46086" name="Object 6">
                        <a:extLst>
                          <a:ext uri="{FF2B5EF4-FFF2-40B4-BE49-F238E27FC236}">
                            <a16:creationId xmlns:a16="http://schemas.microsoft.com/office/drawing/2014/main" id="{9CFF4CE8-E4F5-4C1A-B319-B378781D96A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81400" y="3398838"/>
                        <a:ext cx="2146300" cy="1371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6089" name="Text Box 9">
            <a:extLst>
              <a:ext uri="{FF2B5EF4-FFF2-40B4-BE49-F238E27FC236}">
                <a16:creationId xmlns:a16="http://schemas.microsoft.com/office/drawing/2014/main" id="{827A39A7-2D47-B633-7B77-C9E528999AB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19400" y="5338763"/>
            <a:ext cx="4419600" cy="528637"/>
          </a:xfrm>
          <a:prstGeom prst="rect">
            <a:avLst/>
          </a:prstGeom>
          <a:noFill/>
          <a:ln w="9525">
            <a:solidFill>
              <a:srgbClr val="0033CC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pt-BR" altLang="pt-BR" sz="2800" b="1">
                <a:solidFill>
                  <a:srgbClr val="0033CC"/>
                </a:solidFill>
              </a:rPr>
              <a:t>Área de Um Triângulo</a:t>
            </a:r>
            <a:r>
              <a:rPr lang="pt-BR" altLang="pt-BR" b="1"/>
              <a:t> </a:t>
            </a:r>
          </a:p>
        </p:txBody>
      </p:sp>
      <p:sp>
        <p:nvSpPr>
          <p:cNvPr id="46090" name="Text Box 10">
            <a:extLst>
              <a:ext uri="{FF2B5EF4-FFF2-40B4-BE49-F238E27FC236}">
                <a16:creationId xmlns:a16="http://schemas.microsoft.com/office/drawing/2014/main" id="{06ADF8F6-0009-498A-3297-95333816094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304800"/>
            <a:ext cx="67056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pt-BR" altLang="pt-BR" sz="3200">
                <a:latin typeface="Impact" panose="020B0806030902050204" pitchFamily="34" charset="0"/>
              </a:rPr>
              <a:t>Área De Um Triângulo</a:t>
            </a:r>
          </a:p>
        </p:txBody>
      </p:sp>
    </p:spTree>
  </p:cSld>
  <p:clrMapOvr>
    <a:masterClrMapping/>
  </p:clrMapOvr>
  <p:transition>
    <p:pull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60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60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60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60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60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60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460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60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460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1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460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460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6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60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460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083" grpId="0" autoUpdateAnimBg="0"/>
      <p:bldP spid="46084" grpId="0" autoUpdateAnimBg="0"/>
      <p:bldP spid="46089" grpId="0" animBg="1" autoUpdateAnimBg="0"/>
      <p:bldP spid="46090" grpId="0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16" name="Text Box 24">
            <a:extLst>
              <a:ext uri="{FF2B5EF4-FFF2-40B4-BE49-F238E27FC236}">
                <a16:creationId xmlns:a16="http://schemas.microsoft.com/office/drawing/2014/main" id="{0FFB5B51-42E0-4962-87E0-E4D2A65E9A5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304800"/>
            <a:ext cx="67056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pt-BR" altLang="pt-BR" sz="3200">
                <a:latin typeface="Impact" panose="020B0806030902050204" pitchFamily="34" charset="0"/>
              </a:rPr>
              <a:t>Distância de Um Ponto a Uma Reta</a:t>
            </a:r>
          </a:p>
        </p:txBody>
      </p:sp>
      <p:sp>
        <p:nvSpPr>
          <p:cNvPr id="8220" name="Text Box 28">
            <a:extLst>
              <a:ext uri="{FF2B5EF4-FFF2-40B4-BE49-F238E27FC236}">
                <a16:creationId xmlns:a16="http://schemas.microsoft.com/office/drawing/2014/main" id="{0F6C9F96-228F-4DFD-8DFF-AFD07997BB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24400" y="1720850"/>
            <a:ext cx="3886200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pt-BR" altLang="pt-BR" sz="2800" b="1"/>
              <a:t>Passemos pelo ponto </a:t>
            </a:r>
            <a:r>
              <a:rPr lang="pt-BR" altLang="pt-BR" sz="2800" b="1" i="1"/>
              <a:t>T</a:t>
            </a:r>
            <a:r>
              <a:rPr lang="pt-BR" altLang="pt-BR" sz="2800" b="1"/>
              <a:t> uma reta </a:t>
            </a:r>
            <a:r>
              <a:rPr lang="pt-BR" altLang="pt-BR" sz="2800" b="1" i="1">
                <a:solidFill>
                  <a:srgbClr val="0033CC"/>
                </a:solidFill>
              </a:rPr>
              <a:t>s</a:t>
            </a:r>
            <a:r>
              <a:rPr lang="pt-BR" altLang="pt-BR" sz="2800" b="1"/>
              <a:t> paralela a </a:t>
            </a:r>
            <a:r>
              <a:rPr lang="pt-BR" altLang="pt-BR" sz="2800" b="1" i="1">
                <a:solidFill>
                  <a:srgbClr val="FF5050"/>
                </a:solidFill>
              </a:rPr>
              <a:t>r</a:t>
            </a:r>
            <a:r>
              <a:rPr lang="pt-BR" altLang="pt-BR" sz="2800" b="1"/>
              <a:t>.</a:t>
            </a:r>
          </a:p>
        </p:txBody>
      </p:sp>
      <p:grpSp>
        <p:nvGrpSpPr>
          <p:cNvPr id="8223" name="Group 31">
            <a:extLst>
              <a:ext uri="{FF2B5EF4-FFF2-40B4-BE49-F238E27FC236}">
                <a16:creationId xmlns:a16="http://schemas.microsoft.com/office/drawing/2014/main" id="{63A070DC-ADE7-E4CD-47B5-7901602683FC}"/>
              </a:ext>
            </a:extLst>
          </p:cNvPr>
          <p:cNvGrpSpPr>
            <a:grpSpLocks/>
          </p:cNvGrpSpPr>
          <p:nvPr/>
        </p:nvGrpSpPr>
        <p:grpSpPr bwMode="auto">
          <a:xfrm>
            <a:off x="1143000" y="1543050"/>
            <a:ext cx="3305175" cy="2343150"/>
            <a:chOff x="720" y="816"/>
            <a:chExt cx="2082" cy="1476"/>
          </a:xfrm>
        </p:grpSpPr>
        <p:pic>
          <p:nvPicPr>
            <p:cNvPr id="8219" name="Picture 27">
              <a:extLst>
                <a:ext uri="{FF2B5EF4-FFF2-40B4-BE49-F238E27FC236}">
                  <a16:creationId xmlns:a16="http://schemas.microsoft.com/office/drawing/2014/main" id="{60E232A4-D715-EB9D-A882-F304A48C36DE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16" y="816"/>
              <a:ext cx="1986" cy="147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8221" name="Picture 29">
              <a:extLst>
                <a:ext uri="{FF2B5EF4-FFF2-40B4-BE49-F238E27FC236}">
                  <a16:creationId xmlns:a16="http://schemas.microsoft.com/office/drawing/2014/main" id="{A65CEDC5-AC2B-5EFF-7CEB-BDBB215650CD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70" y="816"/>
              <a:ext cx="150" cy="8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8222" name="Picture 30">
              <a:extLst>
                <a:ext uri="{FF2B5EF4-FFF2-40B4-BE49-F238E27FC236}">
                  <a16:creationId xmlns:a16="http://schemas.microsoft.com/office/drawing/2014/main" id="{E4755278-3D3A-C796-BBC1-FB8F24BC8A0C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20" y="912"/>
              <a:ext cx="84" cy="10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  <p:sp>
        <p:nvSpPr>
          <p:cNvPr id="8224" name="Text Box 32">
            <a:extLst>
              <a:ext uri="{FF2B5EF4-FFF2-40B4-BE49-F238E27FC236}">
                <a16:creationId xmlns:a16="http://schemas.microsoft.com/office/drawing/2014/main" id="{D5B0C87D-37AA-F47C-74BA-1454A5D799E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24400" y="3395663"/>
            <a:ext cx="3886200" cy="2014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pt-BR" altLang="pt-BR" sz="2800" b="1"/>
              <a:t>Como  </a:t>
            </a:r>
            <a:r>
              <a:rPr lang="pt-BR" altLang="pt-BR" sz="2800" b="1" i="1">
                <a:solidFill>
                  <a:srgbClr val="0033CC"/>
                </a:solidFill>
              </a:rPr>
              <a:t>s </a:t>
            </a:r>
            <a:r>
              <a:rPr lang="pt-BR" altLang="pt-BR" sz="2800" b="1"/>
              <a:t> é  paralela a </a:t>
            </a:r>
            <a:r>
              <a:rPr lang="pt-BR" altLang="pt-BR" sz="2800" b="1" i="1">
                <a:solidFill>
                  <a:srgbClr val="FF5050"/>
                </a:solidFill>
              </a:rPr>
              <a:t>r </a:t>
            </a:r>
            <a:r>
              <a:rPr lang="pt-BR" altLang="pt-BR" sz="2800" b="1"/>
              <a:t>então sua equação é da forma:</a:t>
            </a:r>
          </a:p>
          <a:p>
            <a:pPr algn="ctr">
              <a:spcBef>
                <a:spcPct val="50000"/>
              </a:spcBef>
            </a:pPr>
            <a:r>
              <a:rPr lang="pt-BR" altLang="pt-BR" sz="2800" b="1" i="1">
                <a:solidFill>
                  <a:srgbClr val="0033CC"/>
                </a:solidFill>
              </a:rPr>
              <a:t>ax + by + c’ = 0</a:t>
            </a:r>
            <a:endParaRPr lang="pt-BR" altLang="pt-BR" sz="2800" b="1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2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2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3" presetClass="entr" presetSubtype="5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2" dur="500"/>
                                        <p:tgtEl>
                                          <p:spTgt spid="82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82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82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82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82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16" grpId="0" autoUpdateAnimBg="0"/>
      <p:bldP spid="8220" grpId="0" autoUpdateAnimBg="0"/>
      <p:bldP spid="8224" grpId="0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50" name="AutoShape 34">
            <a:extLst>
              <a:ext uri="{FF2B5EF4-FFF2-40B4-BE49-F238E27FC236}">
                <a16:creationId xmlns:a16="http://schemas.microsoft.com/office/drawing/2014/main" id="{9F1303EF-1039-4E6A-60D4-61BF4946835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53200" y="5943600"/>
            <a:ext cx="1981200" cy="762000"/>
          </a:xfrm>
          <a:prstGeom prst="horizontalScroll">
            <a:avLst>
              <a:gd name="adj" fmla="val 12500"/>
            </a:avLst>
          </a:prstGeom>
          <a:solidFill>
            <a:schemeClr val="folHlink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/>
          </a:p>
        </p:txBody>
      </p:sp>
      <p:sp>
        <p:nvSpPr>
          <p:cNvPr id="9229" name="Text Box 13">
            <a:extLst>
              <a:ext uri="{FF2B5EF4-FFF2-40B4-BE49-F238E27FC236}">
                <a16:creationId xmlns:a16="http://schemas.microsoft.com/office/drawing/2014/main" id="{077EDCEB-8F2F-EA0A-4C80-CCF5FE788DE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304800"/>
            <a:ext cx="67056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pt-BR" altLang="pt-BR" sz="3200">
                <a:latin typeface="Impact" panose="020B0806030902050204" pitchFamily="34" charset="0"/>
              </a:rPr>
              <a:t>Distância de Um Ponto a Uma Reta</a:t>
            </a:r>
          </a:p>
        </p:txBody>
      </p:sp>
      <p:pic>
        <p:nvPicPr>
          <p:cNvPr id="9239" name="Picture 23">
            <a:extLst>
              <a:ext uri="{FF2B5EF4-FFF2-40B4-BE49-F238E27FC236}">
                <a16:creationId xmlns:a16="http://schemas.microsoft.com/office/drawing/2014/main" id="{61631B5C-4CF7-F266-E930-2AAE1F6E969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1143000"/>
            <a:ext cx="3762375" cy="2162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240" name="Text Box 24">
            <a:extLst>
              <a:ext uri="{FF2B5EF4-FFF2-40B4-BE49-F238E27FC236}">
                <a16:creationId xmlns:a16="http://schemas.microsoft.com/office/drawing/2014/main" id="{27A72B54-EFF1-B288-D56E-56AA635165A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05400" y="1219200"/>
            <a:ext cx="3886200" cy="2227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pt-BR" altLang="pt-BR" sz="2800" b="1"/>
              <a:t>Tracemos uma reta </a:t>
            </a:r>
            <a:r>
              <a:rPr lang="pt-BR" altLang="pt-BR" sz="2800" b="1" i="1">
                <a:solidFill>
                  <a:srgbClr val="FF00FF"/>
                </a:solidFill>
              </a:rPr>
              <a:t>t</a:t>
            </a:r>
            <a:r>
              <a:rPr lang="pt-BR" altLang="pt-BR" sz="2800" b="1"/>
              <a:t> perpendicular a reta </a:t>
            </a:r>
            <a:r>
              <a:rPr lang="pt-BR" altLang="pt-BR" sz="2800" b="1" i="1">
                <a:solidFill>
                  <a:srgbClr val="FF5050"/>
                </a:solidFill>
              </a:rPr>
              <a:t>r</a:t>
            </a:r>
            <a:r>
              <a:rPr lang="pt-BR" altLang="pt-BR" sz="2800" b="1"/>
              <a:t>, perpendicular a reta</a:t>
            </a:r>
            <a:r>
              <a:rPr lang="pt-BR" altLang="pt-BR" sz="2800" b="1" i="1">
                <a:solidFill>
                  <a:srgbClr val="0033CC"/>
                </a:solidFill>
              </a:rPr>
              <a:t> s</a:t>
            </a:r>
            <a:r>
              <a:rPr lang="pt-BR" altLang="pt-BR" sz="2800" b="1"/>
              <a:t>  e que passe pela origem do sistema.</a:t>
            </a:r>
          </a:p>
        </p:txBody>
      </p:sp>
      <p:sp>
        <p:nvSpPr>
          <p:cNvPr id="9242" name="Text Box 26">
            <a:extLst>
              <a:ext uri="{FF2B5EF4-FFF2-40B4-BE49-F238E27FC236}">
                <a16:creationId xmlns:a16="http://schemas.microsoft.com/office/drawing/2014/main" id="{18006FA7-7DCD-F93D-D468-B24B3D58C7B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" y="3429000"/>
            <a:ext cx="74676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pt-BR" altLang="pt-BR" sz="2800" b="1"/>
              <a:t>O coeficientes angulares de </a:t>
            </a:r>
            <a:r>
              <a:rPr lang="pt-BR" altLang="pt-BR" sz="2800" b="1" i="1">
                <a:solidFill>
                  <a:srgbClr val="FF5050"/>
                </a:solidFill>
              </a:rPr>
              <a:t>r</a:t>
            </a:r>
            <a:r>
              <a:rPr lang="pt-BR" altLang="pt-BR" sz="2800" b="1"/>
              <a:t> e </a:t>
            </a:r>
            <a:r>
              <a:rPr lang="pt-BR" altLang="pt-BR" sz="2800" b="1" i="1">
                <a:solidFill>
                  <a:srgbClr val="0033CC"/>
                </a:solidFill>
              </a:rPr>
              <a:t>s</a:t>
            </a:r>
            <a:r>
              <a:rPr lang="pt-BR" altLang="pt-BR" sz="2800" b="1"/>
              <a:t> são dados por: </a:t>
            </a:r>
          </a:p>
        </p:txBody>
      </p:sp>
      <p:graphicFrame>
        <p:nvGraphicFramePr>
          <p:cNvPr id="9243" name="Object 27">
            <a:extLst>
              <a:ext uri="{FF2B5EF4-FFF2-40B4-BE49-F238E27FC236}">
                <a16:creationId xmlns:a16="http://schemas.microsoft.com/office/drawing/2014/main" id="{31AF8125-7EAA-2537-4D08-7FF4586809B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8115300" y="3505200"/>
          <a:ext cx="9525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ção" r:id="rId3" imgW="952200" imgH="558720" progId="Equation.3">
                  <p:embed/>
                </p:oleObj>
              </mc:Choice>
              <mc:Fallback>
                <p:oleObj name="Equação" r:id="rId3" imgW="952200" imgH="558720" progId="Equation.3">
                  <p:embed/>
                  <p:pic>
                    <p:nvPicPr>
                      <p:cNvPr id="9243" name="Object 27">
                        <a:extLst>
                          <a:ext uri="{FF2B5EF4-FFF2-40B4-BE49-F238E27FC236}">
                            <a16:creationId xmlns:a16="http://schemas.microsoft.com/office/drawing/2014/main" id="{31AF8125-7EAA-2537-4D08-7FF4586809B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115300" y="3505200"/>
                        <a:ext cx="952500" cy="558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244" name="Text Box 28">
            <a:extLst>
              <a:ext uri="{FF2B5EF4-FFF2-40B4-BE49-F238E27FC236}">
                <a16:creationId xmlns:a16="http://schemas.microsoft.com/office/drawing/2014/main" id="{7FFD60DD-72D9-1C9C-5C32-F0A8A531800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" y="4038600"/>
            <a:ext cx="74676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pt-BR" altLang="pt-BR" sz="2800" b="1"/>
              <a:t>Portanto o coeficiente angular de </a:t>
            </a:r>
            <a:r>
              <a:rPr lang="pt-BR" altLang="pt-BR" sz="2800" b="1" i="1">
                <a:solidFill>
                  <a:srgbClr val="FF00FF"/>
                </a:solidFill>
              </a:rPr>
              <a:t>t</a:t>
            </a:r>
            <a:r>
              <a:rPr lang="pt-BR" altLang="pt-BR" sz="2800" b="1"/>
              <a:t> deverá ser: </a:t>
            </a:r>
          </a:p>
        </p:txBody>
      </p:sp>
      <p:graphicFrame>
        <p:nvGraphicFramePr>
          <p:cNvPr id="9245" name="Object 29">
            <a:extLst>
              <a:ext uri="{FF2B5EF4-FFF2-40B4-BE49-F238E27FC236}">
                <a16:creationId xmlns:a16="http://schemas.microsoft.com/office/drawing/2014/main" id="{EBC307EF-E6E9-AF39-33DB-D254CD78FBA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314700" y="4495800"/>
          <a:ext cx="3695700" cy="862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ção" r:id="rId5" imgW="3695400" imgH="863280" progId="Equation.3">
                  <p:embed/>
                </p:oleObj>
              </mc:Choice>
              <mc:Fallback>
                <p:oleObj name="Equação" r:id="rId5" imgW="3695400" imgH="863280" progId="Equation.3">
                  <p:embed/>
                  <p:pic>
                    <p:nvPicPr>
                      <p:cNvPr id="9245" name="Object 29">
                        <a:extLst>
                          <a:ext uri="{FF2B5EF4-FFF2-40B4-BE49-F238E27FC236}">
                            <a16:creationId xmlns:a16="http://schemas.microsoft.com/office/drawing/2014/main" id="{EBC307EF-E6E9-AF39-33DB-D254CD78FBA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14700" y="4495800"/>
                        <a:ext cx="3695700" cy="8620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246" name="Text Box 30">
            <a:extLst>
              <a:ext uri="{FF2B5EF4-FFF2-40B4-BE49-F238E27FC236}">
                <a16:creationId xmlns:a16="http://schemas.microsoft.com/office/drawing/2014/main" id="{188DE521-CA40-731B-4B44-DCDDE2BA395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5334000"/>
            <a:ext cx="55626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pt-BR" altLang="pt-BR" sz="2800" b="1"/>
              <a:t>Daí a equação reduzida da reta</a:t>
            </a:r>
            <a:r>
              <a:rPr lang="pt-BR" altLang="pt-BR" sz="2800" b="1" i="1">
                <a:solidFill>
                  <a:srgbClr val="FF00FF"/>
                </a:solidFill>
              </a:rPr>
              <a:t> t</a:t>
            </a:r>
            <a:r>
              <a:rPr lang="pt-BR" altLang="pt-BR" sz="2800" b="1"/>
              <a:t> é:  </a:t>
            </a:r>
          </a:p>
        </p:txBody>
      </p:sp>
      <p:graphicFrame>
        <p:nvGraphicFramePr>
          <p:cNvPr id="9247" name="Object 31">
            <a:extLst>
              <a:ext uri="{FF2B5EF4-FFF2-40B4-BE49-F238E27FC236}">
                <a16:creationId xmlns:a16="http://schemas.microsoft.com/office/drawing/2014/main" id="{666AF7F5-313B-DD75-83CD-5F84DF9AE1A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400800" y="5334000"/>
          <a:ext cx="8890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ção" r:id="rId7" imgW="888840" imgH="558720" progId="Equation.3">
                  <p:embed/>
                </p:oleObj>
              </mc:Choice>
              <mc:Fallback>
                <p:oleObj name="Equação" r:id="rId7" imgW="888840" imgH="558720" progId="Equation.3">
                  <p:embed/>
                  <p:pic>
                    <p:nvPicPr>
                      <p:cNvPr id="9247" name="Object 31">
                        <a:extLst>
                          <a:ext uri="{FF2B5EF4-FFF2-40B4-BE49-F238E27FC236}">
                            <a16:creationId xmlns:a16="http://schemas.microsoft.com/office/drawing/2014/main" id="{666AF7F5-313B-DD75-83CD-5F84DF9AE1A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00800" y="5334000"/>
                        <a:ext cx="889000" cy="558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248" name="Text Box 32">
            <a:extLst>
              <a:ext uri="{FF2B5EF4-FFF2-40B4-BE49-F238E27FC236}">
                <a16:creationId xmlns:a16="http://schemas.microsoft.com/office/drawing/2014/main" id="{AC86ADBC-C3A6-DDE6-0119-2CFB452A3B5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6096000"/>
            <a:ext cx="55626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pt-BR" altLang="pt-BR" sz="2800" b="1"/>
              <a:t>De onde se deduz a Equação Geral:</a:t>
            </a:r>
          </a:p>
        </p:txBody>
      </p:sp>
      <p:graphicFrame>
        <p:nvGraphicFramePr>
          <p:cNvPr id="9249" name="Object 33">
            <a:extLst>
              <a:ext uri="{FF2B5EF4-FFF2-40B4-BE49-F238E27FC236}">
                <a16:creationId xmlns:a16="http://schemas.microsoft.com/office/drawing/2014/main" id="{ADF0784A-DB45-7BE5-AC66-73AB69834DE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870700" y="6172200"/>
          <a:ext cx="1358900" cy="392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ção" r:id="rId9" imgW="1358640" imgH="393480" progId="Equation.3">
                  <p:embed/>
                </p:oleObj>
              </mc:Choice>
              <mc:Fallback>
                <p:oleObj name="Equação" r:id="rId9" imgW="1358640" imgH="393480" progId="Equation.3">
                  <p:embed/>
                  <p:pic>
                    <p:nvPicPr>
                      <p:cNvPr id="9249" name="Object 33">
                        <a:extLst>
                          <a:ext uri="{FF2B5EF4-FFF2-40B4-BE49-F238E27FC236}">
                            <a16:creationId xmlns:a16="http://schemas.microsoft.com/office/drawing/2014/main" id="{ADF0784A-DB45-7BE5-AC66-73AB69834DE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70700" y="6172200"/>
                        <a:ext cx="1358900" cy="3921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pull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2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2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2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2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92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92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92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92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92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92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92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92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92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4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92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92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92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5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57" dur="500"/>
                                        <p:tgtEl>
                                          <p:spTgt spid="92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2" dur="500"/>
                                        <p:tgtEl>
                                          <p:spTgt spid="92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64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6" dur="500"/>
                                        <p:tgtEl>
                                          <p:spTgt spid="92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9" grpId="0" autoUpdateAnimBg="0"/>
      <p:bldP spid="9240" grpId="0" autoUpdateAnimBg="0"/>
      <p:bldP spid="9242" grpId="0" autoUpdateAnimBg="0"/>
      <p:bldP spid="9244" grpId="0" autoUpdateAnimBg="0"/>
      <p:bldP spid="9246" grpId="0" autoUpdateAnimBg="0"/>
      <p:bldP spid="9248" grpId="0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3" name="Picture 3">
            <a:extLst>
              <a:ext uri="{FF2B5EF4-FFF2-40B4-BE49-F238E27FC236}">
                <a16:creationId xmlns:a16="http://schemas.microsoft.com/office/drawing/2014/main" id="{5427447E-F89D-86F9-52D7-F6DCDD82DB6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1266825"/>
            <a:ext cx="3762375" cy="2162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44" name="Picture 4">
            <a:extLst>
              <a:ext uri="{FF2B5EF4-FFF2-40B4-BE49-F238E27FC236}">
                <a16:creationId xmlns:a16="http://schemas.microsoft.com/office/drawing/2014/main" id="{8E447C70-A807-AD9F-3A6A-E354DFED795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6600" y="1381125"/>
            <a:ext cx="123825" cy="142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46" name="Picture 6">
            <a:extLst>
              <a:ext uri="{FF2B5EF4-FFF2-40B4-BE49-F238E27FC236}">
                <a16:creationId xmlns:a16="http://schemas.microsoft.com/office/drawing/2014/main" id="{781D22F5-F585-0153-6F40-637D84B7996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4600" y="2352675"/>
            <a:ext cx="133350" cy="161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247" name="Text Box 7">
            <a:extLst>
              <a:ext uri="{FF2B5EF4-FFF2-40B4-BE49-F238E27FC236}">
                <a16:creationId xmlns:a16="http://schemas.microsoft.com/office/drawing/2014/main" id="{5BB6903C-4E4D-B2F3-D8E5-290C2DEB43A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304800"/>
            <a:ext cx="67056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pt-BR" altLang="pt-BR" sz="3200">
                <a:latin typeface="Impact" panose="020B0806030902050204" pitchFamily="34" charset="0"/>
              </a:rPr>
              <a:t>Distância de Um Ponto a Uma Reta</a:t>
            </a:r>
          </a:p>
        </p:txBody>
      </p:sp>
      <p:sp>
        <p:nvSpPr>
          <p:cNvPr id="10248" name="Text Box 8">
            <a:extLst>
              <a:ext uri="{FF2B5EF4-FFF2-40B4-BE49-F238E27FC236}">
                <a16:creationId xmlns:a16="http://schemas.microsoft.com/office/drawing/2014/main" id="{DF868142-04E1-80E4-960C-70F4B9AA3F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05400" y="1219200"/>
            <a:ext cx="3886200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pt-BR" altLang="pt-BR" sz="2800" b="1"/>
              <a:t>Observe que </a:t>
            </a:r>
            <a:r>
              <a:rPr lang="pt-BR" altLang="pt-BR" sz="2800" b="1" i="1">
                <a:solidFill>
                  <a:srgbClr val="FF00FF"/>
                </a:solidFill>
              </a:rPr>
              <a:t>t</a:t>
            </a:r>
            <a:r>
              <a:rPr lang="pt-BR" altLang="pt-BR" sz="2800" b="1"/>
              <a:t> intercepta </a:t>
            </a:r>
            <a:r>
              <a:rPr lang="pt-BR" altLang="pt-BR" sz="2800" b="1" i="1">
                <a:solidFill>
                  <a:srgbClr val="FF5050"/>
                </a:solidFill>
              </a:rPr>
              <a:t>r </a:t>
            </a:r>
            <a:r>
              <a:rPr lang="pt-BR" altLang="pt-BR" sz="2800" b="1"/>
              <a:t>no ponto </a:t>
            </a:r>
            <a:r>
              <a:rPr lang="pt-BR" altLang="pt-BR" sz="2800" b="1" i="1"/>
              <a:t>P</a:t>
            </a:r>
            <a:endParaRPr lang="pt-BR" altLang="pt-BR" sz="2800" b="1"/>
          </a:p>
        </p:txBody>
      </p:sp>
      <p:sp>
        <p:nvSpPr>
          <p:cNvPr id="10249" name="Text Box 9">
            <a:extLst>
              <a:ext uri="{FF2B5EF4-FFF2-40B4-BE49-F238E27FC236}">
                <a16:creationId xmlns:a16="http://schemas.microsoft.com/office/drawing/2014/main" id="{925BF36C-4EEA-C517-08DA-29FC4DC3AE7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05400" y="2894013"/>
            <a:ext cx="3886200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pt-BR" altLang="pt-BR" sz="2800" b="1"/>
              <a:t>O quadrilátero </a:t>
            </a:r>
            <a:r>
              <a:rPr lang="pt-BR" altLang="pt-BR" sz="2800" b="1" i="1"/>
              <a:t>PQTU</a:t>
            </a:r>
            <a:r>
              <a:rPr lang="pt-BR" altLang="pt-BR" sz="2800" b="1"/>
              <a:t> é um retângulo, logo:</a:t>
            </a:r>
          </a:p>
        </p:txBody>
      </p:sp>
      <p:graphicFrame>
        <p:nvGraphicFramePr>
          <p:cNvPr id="10250" name="Object 10">
            <a:extLst>
              <a:ext uri="{FF2B5EF4-FFF2-40B4-BE49-F238E27FC236}">
                <a16:creationId xmlns:a16="http://schemas.microsoft.com/office/drawing/2014/main" id="{A2C9D4F3-AD92-26A3-33F8-7B25E87C3E9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223000" y="4038600"/>
          <a:ext cx="1930400" cy="531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ção" r:id="rId5" imgW="1930320" imgH="533160" progId="Equation.3">
                  <p:embed/>
                </p:oleObj>
              </mc:Choice>
              <mc:Fallback>
                <p:oleObj name="Equação" r:id="rId5" imgW="1930320" imgH="533160" progId="Equation.3">
                  <p:embed/>
                  <p:pic>
                    <p:nvPicPr>
                      <p:cNvPr id="10250" name="Object 10">
                        <a:extLst>
                          <a:ext uri="{FF2B5EF4-FFF2-40B4-BE49-F238E27FC236}">
                            <a16:creationId xmlns:a16="http://schemas.microsoft.com/office/drawing/2014/main" id="{A2C9D4F3-AD92-26A3-33F8-7B25E87C3E9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23000" y="4038600"/>
                        <a:ext cx="1930400" cy="5318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51" name="Text Box 11">
            <a:extLst>
              <a:ext uri="{FF2B5EF4-FFF2-40B4-BE49-F238E27FC236}">
                <a16:creationId xmlns:a16="http://schemas.microsoft.com/office/drawing/2014/main" id="{838F6B6E-DA60-858A-E424-24D9B6F8804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0" y="4967288"/>
            <a:ext cx="59436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pt-BR" altLang="pt-BR" sz="2800" i="1"/>
              <a:t>d</a:t>
            </a:r>
            <a:r>
              <a:rPr lang="pt-BR" altLang="pt-BR" sz="2800" i="1" baseline="-25000"/>
              <a:t>Tr </a:t>
            </a:r>
            <a:r>
              <a:rPr lang="pt-BR" altLang="pt-BR" sz="2800">
                <a:sym typeface="Symbol" panose="05050102010706020507" pitchFamily="18" charset="2"/>
              </a:rPr>
              <a:t> Distância do ponto </a:t>
            </a:r>
            <a:r>
              <a:rPr lang="pt-BR" altLang="pt-BR" sz="2800" i="1">
                <a:sym typeface="Symbol" panose="05050102010706020507" pitchFamily="18" charset="2"/>
              </a:rPr>
              <a:t>T</a:t>
            </a:r>
            <a:r>
              <a:rPr lang="pt-BR" altLang="pt-BR" sz="2800">
                <a:sym typeface="Symbol" panose="05050102010706020507" pitchFamily="18" charset="2"/>
              </a:rPr>
              <a:t> a reta </a:t>
            </a:r>
            <a:r>
              <a:rPr lang="pt-BR" altLang="pt-BR" sz="2800" i="1">
                <a:solidFill>
                  <a:srgbClr val="FF5050"/>
                </a:solidFill>
                <a:sym typeface="Symbol" panose="05050102010706020507" pitchFamily="18" charset="2"/>
              </a:rPr>
              <a:t>r</a:t>
            </a:r>
            <a:r>
              <a:rPr lang="pt-BR" altLang="pt-BR" sz="2800">
                <a:sym typeface="Symbol" panose="05050102010706020507" pitchFamily="18" charset="2"/>
              </a:rPr>
              <a:t>.</a:t>
            </a:r>
            <a:endParaRPr lang="pt-BR" altLang="pt-BR" i="1"/>
          </a:p>
        </p:txBody>
      </p:sp>
      <p:sp>
        <p:nvSpPr>
          <p:cNvPr id="10252" name="Text Box 12">
            <a:extLst>
              <a:ext uri="{FF2B5EF4-FFF2-40B4-BE49-F238E27FC236}">
                <a16:creationId xmlns:a16="http://schemas.microsoft.com/office/drawing/2014/main" id="{9360AF63-D10C-73D7-A27F-28383FC15F4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53125" y="2124075"/>
            <a:ext cx="242887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pt-BR" altLang="pt-BR" sz="2800" b="1"/>
              <a:t>e </a:t>
            </a:r>
            <a:r>
              <a:rPr lang="pt-BR" altLang="pt-BR" sz="2800" b="1" i="1">
                <a:solidFill>
                  <a:srgbClr val="0033CC"/>
                </a:solidFill>
              </a:rPr>
              <a:t>s</a:t>
            </a:r>
            <a:r>
              <a:rPr lang="pt-BR" altLang="pt-BR" sz="2800" b="1"/>
              <a:t> no ponto </a:t>
            </a:r>
            <a:r>
              <a:rPr lang="pt-BR" altLang="pt-BR" sz="2800" b="1" i="1"/>
              <a:t>Q</a:t>
            </a:r>
            <a:r>
              <a:rPr lang="pt-BR" altLang="pt-BR" sz="2800" b="1"/>
              <a:t>.</a:t>
            </a:r>
          </a:p>
        </p:txBody>
      </p:sp>
    </p:spTree>
  </p:cSld>
  <p:clrMapOvr>
    <a:masterClrMapping/>
  </p:clrMapOvr>
  <p:transition>
    <p:pull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2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2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02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02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02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9" presetID="2" presetClass="entr" presetSubtype="2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02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02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02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02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0" presetID="2" presetClass="entr" presetSubtype="2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02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02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02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02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4" dur="500"/>
                                        <p:tgtEl>
                                          <p:spTgt spid="102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6" presetID="23" presetClass="entr" presetSubtype="27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02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02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7" grpId="0" autoUpdateAnimBg="0"/>
      <p:bldP spid="10248" grpId="0" autoUpdateAnimBg="0"/>
      <p:bldP spid="10249" grpId="0" autoUpdateAnimBg="0"/>
      <p:bldP spid="10251" grpId="0" autoUpdateAnimBg="0"/>
      <p:bldP spid="10252" grpId="0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71" name="Text Box 7">
            <a:extLst>
              <a:ext uri="{FF2B5EF4-FFF2-40B4-BE49-F238E27FC236}">
                <a16:creationId xmlns:a16="http://schemas.microsoft.com/office/drawing/2014/main" id="{EC4FEA18-1064-A966-06B4-8CB9516C51F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304800"/>
            <a:ext cx="67056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pt-BR" altLang="pt-BR" sz="3200">
                <a:latin typeface="Impact" panose="020B0806030902050204" pitchFamily="34" charset="0"/>
              </a:rPr>
              <a:t>Distância de Um Ponto a Uma Reta</a:t>
            </a:r>
          </a:p>
        </p:txBody>
      </p:sp>
      <p:sp>
        <p:nvSpPr>
          <p:cNvPr id="11272" name="Text Box 8">
            <a:extLst>
              <a:ext uri="{FF2B5EF4-FFF2-40B4-BE49-F238E27FC236}">
                <a16:creationId xmlns:a16="http://schemas.microsoft.com/office/drawing/2014/main" id="{50509C81-D5E1-BD80-F78F-914BBAD389C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24525" y="1371600"/>
            <a:ext cx="195262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pt-BR" altLang="pt-BR" sz="2800" b="1"/>
              <a:t>Temos que:</a:t>
            </a:r>
          </a:p>
        </p:txBody>
      </p:sp>
      <p:graphicFrame>
        <p:nvGraphicFramePr>
          <p:cNvPr id="11273" name="Object 9">
            <a:extLst>
              <a:ext uri="{FF2B5EF4-FFF2-40B4-BE49-F238E27FC236}">
                <a16:creationId xmlns:a16="http://schemas.microsoft.com/office/drawing/2014/main" id="{577D2200-568E-E69C-F6E2-C441D197ED1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975350" y="1917700"/>
          <a:ext cx="14351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ção" r:id="rId2" imgW="1434960" imgH="596880" progId="Equation.3">
                  <p:embed/>
                </p:oleObj>
              </mc:Choice>
              <mc:Fallback>
                <p:oleObj name="Equação" r:id="rId2" imgW="1434960" imgH="596880" progId="Equation.3">
                  <p:embed/>
                  <p:pic>
                    <p:nvPicPr>
                      <p:cNvPr id="11273" name="Object 9">
                        <a:extLst>
                          <a:ext uri="{FF2B5EF4-FFF2-40B4-BE49-F238E27FC236}">
                            <a16:creationId xmlns:a16="http://schemas.microsoft.com/office/drawing/2014/main" id="{577D2200-568E-E69C-F6E2-C441D197ED1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75350" y="1917700"/>
                        <a:ext cx="1435100" cy="596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274" name="Text Box 10">
            <a:extLst>
              <a:ext uri="{FF2B5EF4-FFF2-40B4-BE49-F238E27FC236}">
                <a16:creationId xmlns:a16="http://schemas.microsoft.com/office/drawing/2014/main" id="{7D7E76DC-D4F5-733E-7DB7-C3B7D872DB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10200" y="2514600"/>
            <a:ext cx="3505200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pt-BR" altLang="pt-BR" sz="2800" i="1"/>
              <a:t>d</a:t>
            </a:r>
            <a:r>
              <a:rPr lang="pt-BR" altLang="pt-BR" sz="2800" i="1" baseline="-25000"/>
              <a:t>PQ </a:t>
            </a:r>
            <a:r>
              <a:rPr lang="pt-BR" altLang="pt-BR" sz="2800">
                <a:sym typeface="Symbol" panose="05050102010706020507" pitchFamily="18" charset="2"/>
              </a:rPr>
              <a:t> Distância entre</a:t>
            </a:r>
            <a:br>
              <a:rPr lang="pt-BR" altLang="pt-BR" sz="2800">
                <a:sym typeface="Symbol" panose="05050102010706020507" pitchFamily="18" charset="2"/>
              </a:rPr>
            </a:br>
            <a:r>
              <a:rPr lang="pt-BR" altLang="pt-BR" sz="2800">
                <a:sym typeface="Symbol" panose="05050102010706020507" pitchFamily="18" charset="2"/>
              </a:rPr>
              <a:t>          os pontos </a:t>
            </a:r>
            <a:r>
              <a:rPr lang="pt-BR" altLang="pt-BR" sz="2800" i="1">
                <a:sym typeface="Symbol" panose="05050102010706020507" pitchFamily="18" charset="2"/>
              </a:rPr>
              <a:t>P</a:t>
            </a:r>
            <a:r>
              <a:rPr lang="pt-BR" altLang="pt-BR" sz="2800">
                <a:sym typeface="Symbol" panose="05050102010706020507" pitchFamily="18" charset="2"/>
              </a:rPr>
              <a:t>  e Q.</a:t>
            </a:r>
            <a:endParaRPr lang="pt-BR" altLang="pt-BR" i="1"/>
          </a:p>
        </p:txBody>
      </p:sp>
      <p:sp>
        <p:nvSpPr>
          <p:cNvPr id="11276" name="Text Box 12">
            <a:extLst>
              <a:ext uri="{FF2B5EF4-FFF2-40B4-BE49-F238E27FC236}">
                <a16:creationId xmlns:a16="http://schemas.microsoft.com/office/drawing/2014/main" id="{93CA3CFD-F565-5E79-7E90-CEB8F093772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24075" y="3976688"/>
            <a:ext cx="5697538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pt-BR" altLang="pt-BR" sz="2800" b="1"/>
              <a:t>Sendo: </a:t>
            </a:r>
            <a:r>
              <a:rPr lang="pt-BR" altLang="pt-BR" sz="2800" b="1" i="1"/>
              <a:t>P = ( x</a:t>
            </a:r>
            <a:r>
              <a:rPr lang="pt-BR" altLang="pt-BR" sz="2800" b="1" i="1" baseline="-25000"/>
              <a:t>P </a:t>
            </a:r>
            <a:r>
              <a:rPr lang="pt-BR" altLang="pt-BR" sz="2800" b="1" i="1"/>
              <a:t>, y</a:t>
            </a:r>
            <a:r>
              <a:rPr lang="pt-BR" altLang="pt-BR" sz="2800" b="1" i="1" baseline="-25000"/>
              <a:t>P </a:t>
            </a:r>
            <a:r>
              <a:rPr lang="pt-BR" altLang="pt-BR" sz="2800" b="1" i="1"/>
              <a:t>)  e  Q = ( x</a:t>
            </a:r>
            <a:r>
              <a:rPr lang="pt-BR" altLang="pt-BR" sz="2800" b="1" i="1" baseline="-25000"/>
              <a:t>Q  </a:t>
            </a:r>
            <a:r>
              <a:rPr lang="pt-BR" altLang="pt-BR" sz="2800" b="1" i="1"/>
              <a:t>, y</a:t>
            </a:r>
            <a:r>
              <a:rPr lang="pt-BR" altLang="pt-BR" sz="2800" b="1" i="1" baseline="-25000"/>
              <a:t>Q </a:t>
            </a:r>
            <a:r>
              <a:rPr lang="pt-BR" altLang="pt-BR" sz="2800" b="1" i="1"/>
              <a:t>)</a:t>
            </a:r>
            <a:endParaRPr lang="pt-BR" altLang="pt-BR" sz="2800" b="1"/>
          </a:p>
        </p:txBody>
      </p:sp>
      <p:sp>
        <p:nvSpPr>
          <p:cNvPr id="11277" name="Text Box 13">
            <a:extLst>
              <a:ext uri="{FF2B5EF4-FFF2-40B4-BE49-F238E27FC236}">
                <a16:creationId xmlns:a16="http://schemas.microsoft.com/office/drawing/2014/main" id="{ACB91938-5845-5842-A224-4E10EA80A6E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71600" y="4738688"/>
            <a:ext cx="7496175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pt-BR" altLang="pt-BR" sz="2800" b="1"/>
              <a:t>Sabemos que a distância entre </a:t>
            </a:r>
            <a:r>
              <a:rPr lang="pt-BR" altLang="pt-BR" sz="2800" b="1" i="1"/>
              <a:t>P</a:t>
            </a:r>
            <a:r>
              <a:rPr lang="pt-BR" altLang="pt-BR" sz="2800" b="1"/>
              <a:t> e </a:t>
            </a:r>
            <a:r>
              <a:rPr lang="pt-BR" altLang="pt-BR" sz="2800" b="1" i="1"/>
              <a:t>Q</a:t>
            </a:r>
            <a:r>
              <a:rPr lang="pt-BR" altLang="pt-BR" sz="2800" b="1"/>
              <a:t> é dada por:</a:t>
            </a:r>
          </a:p>
        </p:txBody>
      </p:sp>
      <p:graphicFrame>
        <p:nvGraphicFramePr>
          <p:cNvPr id="11279" name="Object 15">
            <a:extLst>
              <a:ext uri="{FF2B5EF4-FFF2-40B4-BE49-F238E27FC236}">
                <a16:creationId xmlns:a16="http://schemas.microsoft.com/office/drawing/2014/main" id="{1BA844B8-B9D5-665B-213F-8D6B1097EB8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882900" y="5486400"/>
          <a:ext cx="4051300" cy="1066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ção" r:id="rId4" imgW="4051080" imgH="1066680" progId="Equation.3">
                  <p:embed/>
                </p:oleObj>
              </mc:Choice>
              <mc:Fallback>
                <p:oleObj name="Equação" r:id="rId4" imgW="4051080" imgH="1066680" progId="Equation.3">
                  <p:embed/>
                  <p:pic>
                    <p:nvPicPr>
                      <p:cNvPr id="11279" name="Object 15">
                        <a:extLst>
                          <a:ext uri="{FF2B5EF4-FFF2-40B4-BE49-F238E27FC236}">
                            <a16:creationId xmlns:a16="http://schemas.microsoft.com/office/drawing/2014/main" id="{1BA844B8-B9D5-665B-213F-8D6B1097EB8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82900" y="5486400"/>
                        <a:ext cx="4051300" cy="1066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1283" name="Group 19">
            <a:extLst>
              <a:ext uri="{FF2B5EF4-FFF2-40B4-BE49-F238E27FC236}">
                <a16:creationId xmlns:a16="http://schemas.microsoft.com/office/drawing/2014/main" id="{947F8790-2F04-B78B-2F72-9F176CBC3F12}"/>
              </a:ext>
            </a:extLst>
          </p:cNvPr>
          <p:cNvGrpSpPr>
            <a:grpSpLocks/>
          </p:cNvGrpSpPr>
          <p:nvPr/>
        </p:nvGrpSpPr>
        <p:grpSpPr bwMode="auto">
          <a:xfrm>
            <a:off x="1219200" y="1266825"/>
            <a:ext cx="3762375" cy="2162175"/>
            <a:chOff x="768" y="798"/>
            <a:chExt cx="2370" cy="1362"/>
          </a:xfrm>
        </p:grpSpPr>
        <p:pic>
          <p:nvPicPr>
            <p:cNvPr id="11280" name="Picture 16">
              <a:extLst>
                <a:ext uri="{FF2B5EF4-FFF2-40B4-BE49-F238E27FC236}">
                  <a16:creationId xmlns:a16="http://schemas.microsoft.com/office/drawing/2014/main" id="{11B0A3EA-3DB4-0A2E-4500-DD27DCF26914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68" y="798"/>
              <a:ext cx="2370" cy="136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11281" name="Picture 17">
              <a:extLst>
                <a:ext uri="{FF2B5EF4-FFF2-40B4-BE49-F238E27FC236}">
                  <a16:creationId xmlns:a16="http://schemas.microsoft.com/office/drawing/2014/main" id="{B6076582-4165-796B-37F4-48A3EC01CAE3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064" y="870"/>
              <a:ext cx="78" cy="9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11282" name="Picture 18">
              <a:extLst>
                <a:ext uri="{FF2B5EF4-FFF2-40B4-BE49-F238E27FC236}">
                  <a16:creationId xmlns:a16="http://schemas.microsoft.com/office/drawing/2014/main" id="{82E6003A-DC36-7CA0-553C-4AE07E448763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584" y="1482"/>
              <a:ext cx="84" cy="10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</p:spTree>
  </p:cSld>
  <p:clrMapOvr>
    <a:masterClrMapping/>
  </p:clrMapOvr>
  <p:transition>
    <p:pull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12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12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12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2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12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12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12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12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3" presetClass="entr" presetSubtype="27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12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12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12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12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12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12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23" presetClass="entr" presetSubtype="52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112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112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12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12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71" grpId="0" autoUpdateAnimBg="0"/>
      <p:bldP spid="11272" grpId="0" autoUpdateAnimBg="0"/>
      <p:bldP spid="11274" grpId="0" autoUpdateAnimBg="0"/>
      <p:bldP spid="11276" grpId="0" autoUpdateAnimBg="0"/>
      <p:bldP spid="11277" grpId="0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Text Box 3">
            <a:extLst>
              <a:ext uri="{FF2B5EF4-FFF2-40B4-BE49-F238E27FC236}">
                <a16:creationId xmlns:a16="http://schemas.microsoft.com/office/drawing/2014/main" id="{8CA35451-7429-4B76-31EB-35E3BEB4121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304800"/>
            <a:ext cx="67056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pt-BR" altLang="pt-BR" sz="3200">
                <a:latin typeface="Impact" panose="020B0806030902050204" pitchFamily="34" charset="0"/>
              </a:rPr>
              <a:t>Distância de Um Ponto a Uma Reta</a:t>
            </a:r>
          </a:p>
        </p:txBody>
      </p:sp>
      <p:grpSp>
        <p:nvGrpSpPr>
          <p:cNvPr id="12292" name="Group 4">
            <a:extLst>
              <a:ext uri="{FF2B5EF4-FFF2-40B4-BE49-F238E27FC236}">
                <a16:creationId xmlns:a16="http://schemas.microsoft.com/office/drawing/2014/main" id="{CBBAEAD0-89E6-051C-B139-352D379D837C}"/>
              </a:ext>
            </a:extLst>
          </p:cNvPr>
          <p:cNvGrpSpPr>
            <a:grpSpLocks/>
          </p:cNvGrpSpPr>
          <p:nvPr/>
        </p:nvGrpSpPr>
        <p:grpSpPr bwMode="auto">
          <a:xfrm>
            <a:off x="4772025" y="1266825"/>
            <a:ext cx="3762375" cy="2162175"/>
            <a:chOff x="768" y="798"/>
            <a:chExt cx="2370" cy="1362"/>
          </a:xfrm>
        </p:grpSpPr>
        <p:pic>
          <p:nvPicPr>
            <p:cNvPr id="12293" name="Picture 5">
              <a:extLst>
                <a:ext uri="{FF2B5EF4-FFF2-40B4-BE49-F238E27FC236}">
                  <a16:creationId xmlns:a16="http://schemas.microsoft.com/office/drawing/2014/main" id="{5384C453-E7C1-73AC-E276-7BA21CECA687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68" y="798"/>
              <a:ext cx="2370" cy="136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12294" name="Picture 6">
              <a:extLst>
                <a:ext uri="{FF2B5EF4-FFF2-40B4-BE49-F238E27FC236}">
                  <a16:creationId xmlns:a16="http://schemas.microsoft.com/office/drawing/2014/main" id="{9B04BCBB-4E00-AD4A-FEBA-9D04907F2B56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064" y="870"/>
              <a:ext cx="78" cy="9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12295" name="Picture 7">
              <a:extLst>
                <a:ext uri="{FF2B5EF4-FFF2-40B4-BE49-F238E27FC236}">
                  <a16:creationId xmlns:a16="http://schemas.microsoft.com/office/drawing/2014/main" id="{A117DB43-FA5F-03F9-2CE7-9216C94601CC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584" y="1482"/>
              <a:ext cx="84" cy="10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  <p:sp>
        <p:nvSpPr>
          <p:cNvPr id="12302" name="Text Box 14">
            <a:extLst>
              <a:ext uri="{FF2B5EF4-FFF2-40B4-BE49-F238E27FC236}">
                <a16:creationId xmlns:a16="http://schemas.microsoft.com/office/drawing/2014/main" id="{12A2CA3F-6746-A9A1-B2BD-9B05EA5C54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81125" y="1143000"/>
            <a:ext cx="2809875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pt-BR" altLang="pt-BR" sz="2800" b="1">
                <a:solidFill>
                  <a:srgbClr val="0033CC"/>
                </a:solidFill>
              </a:rPr>
              <a:t>Determinação de </a:t>
            </a:r>
            <a:r>
              <a:rPr lang="pt-BR" altLang="pt-BR" sz="2800" b="1" i="1">
                <a:solidFill>
                  <a:srgbClr val="0033CC"/>
                </a:solidFill>
              </a:rPr>
              <a:t>x</a:t>
            </a:r>
            <a:r>
              <a:rPr lang="pt-BR" altLang="pt-BR" sz="2800" b="1" i="1" baseline="-25000">
                <a:solidFill>
                  <a:srgbClr val="0033CC"/>
                </a:solidFill>
              </a:rPr>
              <a:t>P </a:t>
            </a:r>
            <a:r>
              <a:rPr lang="pt-BR" altLang="pt-BR" sz="2800" b="1" i="1">
                <a:solidFill>
                  <a:srgbClr val="0033CC"/>
                </a:solidFill>
              </a:rPr>
              <a:t>, y</a:t>
            </a:r>
            <a:r>
              <a:rPr lang="pt-BR" altLang="pt-BR" sz="2800" b="1" i="1" baseline="-25000">
                <a:solidFill>
                  <a:srgbClr val="0033CC"/>
                </a:solidFill>
              </a:rPr>
              <a:t>P </a:t>
            </a:r>
            <a:r>
              <a:rPr lang="pt-BR" altLang="pt-BR" sz="2800" b="1" i="1">
                <a:solidFill>
                  <a:srgbClr val="0033CC"/>
                </a:solidFill>
              </a:rPr>
              <a:t>, x</a:t>
            </a:r>
            <a:r>
              <a:rPr lang="pt-BR" altLang="pt-BR" sz="2800" b="1" i="1" baseline="-25000">
                <a:solidFill>
                  <a:srgbClr val="0033CC"/>
                </a:solidFill>
              </a:rPr>
              <a:t>Q </a:t>
            </a:r>
            <a:r>
              <a:rPr lang="pt-BR" altLang="pt-BR" sz="2800" b="1" i="1">
                <a:solidFill>
                  <a:srgbClr val="0033CC"/>
                </a:solidFill>
              </a:rPr>
              <a:t>, y</a:t>
            </a:r>
            <a:r>
              <a:rPr lang="pt-BR" altLang="pt-BR" sz="2800" b="1" i="1" baseline="-25000">
                <a:solidFill>
                  <a:srgbClr val="0033CC"/>
                </a:solidFill>
              </a:rPr>
              <a:t>Q</a:t>
            </a:r>
            <a:endParaRPr lang="pt-BR" altLang="pt-BR" sz="2800" b="1">
              <a:solidFill>
                <a:srgbClr val="0033CC"/>
              </a:solidFill>
            </a:endParaRPr>
          </a:p>
        </p:txBody>
      </p:sp>
      <p:sp>
        <p:nvSpPr>
          <p:cNvPr id="12303" name="Text Box 15">
            <a:extLst>
              <a:ext uri="{FF2B5EF4-FFF2-40B4-BE49-F238E27FC236}">
                <a16:creationId xmlns:a16="http://schemas.microsoft.com/office/drawing/2014/main" id="{6317E758-53C9-616F-8D01-447C994138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71600" y="2362200"/>
            <a:ext cx="280987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pt-BR" altLang="pt-BR" sz="2800" b="1"/>
              <a:t>Temos as retas:</a:t>
            </a:r>
          </a:p>
        </p:txBody>
      </p:sp>
      <p:sp>
        <p:nvSpPr>
          <p:cNvPr id="12304" name="Text Box 16">
            <a:extLst>
              <a:ext uri="{FF2B5EF4-FFF2-40B4-BE49-F238E27FC236}">
                <a16:creationId xmlns:a16="http://schemas.microsoft.com/office/drawing/2014/main" id="{242E82D7-B114-4121-BAD4-5EE80EAD587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05000" y="2895600"/>
            <a:ext cx="2743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pt-BR" altLang="pt-BR" i="1">
                <a:solidFill>
                  <a:srgbClr val="FF5050"/>
                </a:solidFill>
              </a:rPr>
              <a:t>r: ax + by + c = 0</a:t>
            </a:r>
          </a:p>
        </p:txBody>
      </p:sp>
      <p:sp>
        <p:nvSpPr>
          <p:cNvPr id="12305" name="Text Box 17">
            <a:extLst>
              <a:ext uri="{FF2B5EF4-FFF2-40B4-BE49-F238E27FC236}">
                <a16:creationId xmlns:a16="http://schemas.microsoft.com/office/drawing/2014/main" id="{55FA335B-8FB3-AA55-950B-A3F72569389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05000" y="3276600"/>
            <a:ext cx="2743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pt-BR" altLang="pt-BR" i="1">
                <a:solidFill>
                  <a:srgbClr val="0033CC"/>
                </a:solidFill>
              </a:rPr>
              <a:t>s: ax + by + c’ = 0</a:t>
            </a:r>
          </a:p>
        </p:txBody>
      </p:sp>
      <p:sp>
        <p:nvSpPr>
          <p:cNvPr id="12306" name="Text Box 18">
            <a:extLst>
              <a:ext uri="{FF2B5EF4-FFF2-40B4-BE49-F238E27FC236}">
                <a16:creationId xmlns:a16="http://schemas.microsoft.com/office/drawing/2014/main" id="{4BE07FA9-9CBB-7773-63D9-52AFA02ADE4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05000" y="3657600"/>
            <a:ext cx="2743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pt-BR" altLang="pt-BR" i="1">
                <a:solidFill>
                  <a:srgbClr val="FF00FF"/>
                </a:solidFill>
              </a:rPr>
              <a:t>t: ay - bx = 0</a:t>
            </a:r>
          </a:p>
        </p:txBody>
      </p:sp>
      <p:sp>
        <p:nvSpPr>
          <p:cNvPr id="12307" name="AutoShape 19">
            <a:extLst>
              <a:ext uri="{FF2B5EF4-FFF2-40B4-BE49-F238E27FC236}">
                <a16:creationId xmlns:a16="http://schemas.microsoft.com/office/drawing/2014/main" id="{B4274550-2F27-1998-8227-9FE52AB6C010}"/>
              </a:ext>
            </a:extLst>
          </p:cNvPr>
          <p:cNvSpPr>
            <a:spLocks/>
          </p:cNvSpPr>
          <p:nvPr/>
        </p:nvSpPr>
        <p:spPr bwMode="auto">
          <a:xfrm>
            <a:off x="1676400" y="2971800"/>
            <a:ext cx="152400" cy="1143000"/>
          </a:xfrm>
          <a:prstGeom prst="leftBrace">
            <a:avLst>
              <a:gd name="adj1" fmla="val 62500"/>
              <a:gd name="adj2" fmla="val 4762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/>
          </a:p>
        </p:txBody>
      </p:sp>
      <p:graphicFrame>
        <p:nvGraphicFramePr>
          <p:cNvPr id="12308" name="Object 20">
            <a:extLst>
              <a:ext uri="{FF2B5EF4-FFF2-40B4-BE49-F238E27FC236}">
                <a16:creationId xmlns:a16="http://schemas.microsoft.com/office/drawing/2014/main" id="{973EF192-BCD6-76E8-8AE8-51241CE792B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295400" y="4319588"/>
          <a:ext cx="4597400" cy="4810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ção" r:id="rId5" imgW="4597200" imgH="482400" progId="Equation.3">
                  <p:embed/>
                </p:oleObj>
              </mc:Choice>
              <mc:Fallback>
                <p:oleObj name="Equação" r:id="rId5" imgW="4597200" imgH="482400" progId="Equation.3">
                  <p:embed/>
                  <p:pic>
                    <p:nvPicPr>
                      <p:cNvPr id="12308" name="Object 20">
                        <a:extLst>
                          <a:ext uri="{FF2B5EF4-FFF2-40B4-BE49-F238E27FC236}">
                            <a16:creationId xmlns:a16="http://schemas.microsoft.com/office/drawing/2014/main" id="{973EF192-BCD6-76E8-8AE8-51241CE792B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4319588"/>
                        <a:ext cx="4597400" cy="4810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313" name="Object 25">
            <a:extLst>
              <a:ext uri="{FF2B5EF4-FFF2-40B4-BE49-F238E27FC236}">
                <a16:creationId xmlns:a16="http://schemas.microsoft.com/office/drawing/2014/main" id="{9DD89A00-248F-EFE0-F8AE-5EB435604F7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289050" y="5443538"/>
          <a:ext cx="4610100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ção" r:id="rId7" imgW="4609800" imgH="520560" progId="Equation.3">
                  <p:embed/>
                </p:oleObj>
              </mc:Choice>
              <mc:Fallback>
                <p:oleObj name="Equação" r:id="rId7" imgW="4609800" imgH="520560" progId="Equation.3">
                  <p:embed/>
                  <p:pic>
                    <p:nvPicPr>
                      <p:cNvPr id="12313" name="Object 25">
                        <a:extLst>
                          <a:ext uri="{FF2B5EF4-FFF2-40B4-BE49-F238E27FC236}">
                            <a16:creationId xmlns:a16="http://schemas.microsoft.com/office/drawing/2014/main" id="{9DD89A00-248F-EFE0-F8AE-5EB435604F7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89050" y="5443538"/>
                        <a:ext cx="4610100" cy="520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2319" name="Group 31">
            <a:extLst>
              <a:ext uri="{FF2B5EF4-FFF2-40B4-BE49-F238E27FC236}">
                <a16:creationId xmlns:a16="http://schemas.microsoft.com/office/drawing/2014/main" id="{AFA133FB-E49A-10D8-D405-78D6C852F966}"/>
              </a:ext>
            </a:extLst>
          </p:cNvPr>
          <p:cNvGrpSpPr>
            <a:grpSpLocks/>
          </p:cNvGrpSpPr>
          <p:nvPr/>
        </p:nvGrpSpPr>
        <p:grpSpPr bwMode="auto">
          <a:xfrm>
            <a:off x="6019800" y="4191000"/>
            <a:ext cx="2971800" cy="914400"/>
            <a:chOff x="3792" y="2640"/>
            <a:chExt cx="1872" cy="576"/>
          </a:xfrm>
        </p:grpSpPr>
        <p:sp>
          <p:nvSpPr>
            <p:cNvPr id="12309" name="Text Box 21">
              <a:extLst>
                <a:ext uri="{FF2B5EF4-FFF2-40B4-BE49-F238E27FC236}">
                  <a16:creationId xmlns:a16="http://schemas.microsoft.com/office/drawing/2014/main" id="{2D314E6A-26C7-CDF3-ABE7-E228251D978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36" y="2640"/>
              <a:ext cx="172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pt-BR" altLang="pt-BR" i="1">
                  <a:solidFill>
                    <a:srgbClr val="FF5050"/>
                  </a:solidFill>
                </a:rPr>
                <a:t>r: ax + by + c = 0</a:t>
              </a:r>
            </a:p>
          </p:txBody>
        </p:sp>
        <p:sp>
          <p:nvSpPr>
            <p:cNvPr id="12312" name="AutoShape 24">
              <a:extLst>
                <a:ext uri="{FF2B5EF4-FFF2-40B4-BE49-F238E27FC236}">
                  <a16:creationId xmlns:a16="http://schemas.microsoft.com/office/drawing/2014/main" id="{F23A07A6-0A0F-FF43-7346-65FA3721BC13}"/>
                </a:ext>
              </a:extLst>
            </p:cNvPr>
            <p:cNvSpPr>
              <a:spLocks/>
            </p:cNvSpPr>
            <p:nvPr/>
          </p:nvSpPr>
          <p:spPr bwMode="auto">
            <a:xfrm>
              <a:off x="3792" y="2688"/>
              <a:ext cx="96" cy="480"/>
            </a:xfrm>
            <a:prstGeom prst="leftBrace">
              <a:avLst>
                <a:gd name="adj1" fmla="val 41667"/>
                <a:gd name="adj2" fmla="val 47620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12317" name="Text Box 29">
              <a:extLst>
                <a:ext uri="{FF2B5EF4-FFF2-40B4-BE49-F238E27FC236}">
                  <a16:creationId xmlns:a16="http://schemas.microsoft.com/office/drawing/2014/main" id="{893CBE23-0927-5868-3FF6-FF3E49395BB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36" y="2928"/>
              <a:ext cx="172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pt-BR" altLang="pt-BR" i="1">
                  <a:solidFill>
                    <a:srgbClr val="FF00FF"/>
                  </a:solidFill>
                </a:rPr>
                <a:t>t: ay - bx = 0</a:t>
              </a:r>
            </a:p>
          </p:txBody>
        </p:sp>
      </p:grpSp>
      <p:grpSp>
        <p:nvGrpSpPr>
          <p:cNvPr id="12320" name="Group 32">
            <a:extLst>
              <a:ext uri="{FF2B5EF4-FFF2-40B4-BE49-F238E27FC236}">
                <a16:creationId xmlns:a16="http://schemas.microsoft.com/office/drawing/2014/main" id="{5CDB27B2-672D-41F4-D70C-39F3EFDDAFA7}"/>
              </a:ext>
            </a:extLst>
          </p:cNvPr>
          <p:cNvGrpSpPr>
            <a:grpSpLocks/>
          </p:cNvGrpSpPr>
          <p:nvPr/>
        </p:nvGrpSpPr>
        <p:grpSpPr bwMode="auto">
          <a:xfrm>
            <a:off x="6019800" y="5334000"/>
            <a:ext cx="2971800" cy="838200"/>
            <a:chOff x="3792" y="3360"/>
            <a:chExt cx="1872" cy="528"/>
          </a:xfrm>
        </p:grpSpPr>
        <p:sp>
          <p:nvSpPr>
            <p:cNvPr id="12315" name="Text Box 27">
              <a:extLst>
                <a:ext uri="{FF2B5EF4-FFF2-40B4-BE49-F238E27FC236}">
                  <a16:creationId xmlns:a16="http://schemas.microsoft.com/office/drawing/2014/main" id="{3C3E0292-2D1B-C4FD-6C49-E366472D014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36" y="3360"/>
              <a:ext cx="172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pt-BR" altLang="pt-BR" i="1">
                  <a:solidFill>
                    <a:srgbClr val="0033CC"/>
                  </a:solidFill>
                </a:rPr>
                <a:t>s: ax + by + c’ = 0</a:t>
              </a:r>
            </a:p>
          </p:txBody>
        </p:sp>
        <p:sp>
          <p:nvSpPr>
            <p:cNvPr id="12316" name="AutoShape 28">
              <a:extLst>
                <a:ext uri="{FF2B5EF4-FFF2-40B4-BE49-F238E27FC236}">
                  <a16:creationId xmlns:a16="http://schemas.microsoft.com/office/drawing/2014/main" id="{9D105A08-6B54-60DC-5E6D-C6691F279F1A}"/>
                </a:ext>
              </a:extLst>
            </p:cNvPr>
            <p:cNvSpPr>
              <a:spLocks/>
            </p:cNvSpPr>
            <p:nvPr/>
          </p:nvSpPr>
          <p:spPr bwMode="auto">
            <a:xfrm>
              <a:off x="3792" y="3408"/>
              <a:ext cx="96" cy="480"/>
            </a:xfrm>
            <a:prstGeom prst="leftBrace">
              <a:avLst>
                <a:gd name="adj1" fmla="val 41667"/>
                <a:gd name="adj2" fmla="val 47620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12318" name="Text Box 30">
              <a:extLst>
                <a:ext uri="{FF2B5EF4-FFF2-40B4-BE49-F238E27FC236}">
                  <a16:creationId xmlns:a16="http://schemas.microsoft.com/office/drawing/2014/main" id="{F1C0C75E-E28B-7F11-9E0B-4F945699B92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36" y="3600"/>
              <a:ext cx="172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pt-BR" altLang="pt-BR" i="1">
                  <a:solidFill>
                    <a:srgbClr val="FF00FF"/>
                  </a:solidFill>
                </a:rPr>
                <a:t>t: ay - bx = 0</a:t>
              </a:r>
            </a:p>
          </p:txBody>
        </p:sp>
      </p:grpSp>
    </p:spTree>
  </p:cSld>
  <p:clrMapOvr>
    <a:masterClrMapping/>
  </p:clrMapOvr>
  <p:transition>
    <p:pull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229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229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22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2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23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23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23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23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23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23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23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23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23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23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23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23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1" dur="500"/>
                                        <p:tgtEl>
                                          <p:spTgt spid="123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23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123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23" presetClass="entr" presetSubtype="28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123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123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23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123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1" grpId="0" autoUpdateAnimBg="0"/>
      <p:bldP spid="12302" grpId="0" autoUpdateAnimBg="0"/>
      <p:bldP spid="12303" grpId="0" autoUpdateAnimBg="0"/>
      <p:bldP spid="12304" grpId="0" autoUpdateAnimBg="0"/>
      <p:bldP spid="12305" grpId="0" autoUpdateAnimBg="0"/>
      <p:bldP spid="12306" grpId="0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Text Box 3">
            <a:extLst>
              <a:ext uri="{FF2B5EF4-FFF2-40B4-BE49-F238E27FC236}">
                <a16:creationId xmlns:a16="http://schemas.microsoft.com/office/drawing/2014/main" id="{80E52C7D-DB56-9BA3-D0C3-FBA222CAA17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304800"/>
            <a:ext cx="67056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pt-BR" altLang="pt-BR" sz="3200">
                <a:latin typeface="Impact" panose="020B0806030902050204" pitchFamily="34" charset="0"/>
              </a:rPr>
              <a:t>Distância de Um Ponto a Uma Reta</a:t>
            </a:r>
          </a:p>
        </p:txBody>
      </p:sp>
      <p:sp>
        <p:nvSpPr>
          <p:cNvPr id="13316" name="Text Box 4">
            <a:extLst>
              <a:ext uri="{FF2B5EF4-FFF2-40B4-BE49-F238E27FC236}">
                <a16:creationId xmlns:a16="http://schemas.microsoft.com/office/drawing/2014/main" id="{13FC6EBD-C96B-23A0-AA46-61732E959CC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81125" y="1143000"/>
            <a:ext cx="669607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pt-BR" altLang="pt-BR" sz="2800" b="1">
                <a:solidFill>
                  <a:srgbClr val="0033CC"/>
                </a:solidFill>
              </a:rPr>
              <a:t>Determinação de </a:t>
            </a:r>
            <a:r>
              <a:rPr lang="pt-BR" altLang="pt-BR" sz="2800" b="1" i="1">
                <a:solidFill>
                  <a:srgbClr val="0033CC"/>
                </a:solidFill>
              </a:rPr>
              <a:t>x</a:t>
            </a:r>
            <a:r>
              <a:rPr lang="pt-BR" altLang="pt-BR" sz="2800" b="1" i="1" baseline="-25000">
                <a:solidFill>
                  <a:srgbClr val="0033CC"/>
                </a:solidFill>
              </a:rPr>
              <a:t>P </a:t>
            </a:r>
            <a:r>
              <a:rPr lang="pt-BR" altLang="pt-BR" sz="2800" b="1" i="1">
                <a:solidFill>
                  <a:srgbClr val="0033CC"/>
                </a:solidFill>
              </a:rPr>
              <a:t>, y</a:t>
            </a:r>
            <a:r>
              <a:rPr lang="pt-BR" altLang="pt-BR" sz="2800" b="1" i="1" baseline="-25000">
                <a:solidFill>
                  <a:srgbClr val="0033CC"/>
                </a:solidFill>
              </a:rPr>
              <a:t>P</a:t>
            </a:r>
            <a:endParaRPr lang="pt-BR" altLang="pt-BR" sz="2800" b="1">
              <a:solidFill>
                <a:srgbClr val="0033CC"/>
              </a:solidFill>
            </a:endParaRPr>
          </a:p>
        </p:txBody>
      </p:sp>
      <p:grpSp>
        <p:nvGrpSpPr>
          <p:cNvPr id="13334" name="Group 22">
            <a:extLst>
              <a:ext uri="{FF2B5EF4-FFF2-40B4-BE49-F238E27FC236}">
                <a16:creationId xmlns:a16="http://schemas.microsoft.com/office/drawing/2014/main" id="{55D9C440-F43A-14C1-9159-A482DBD02BB1}"/>
              </a:ext>
            </a:extLst>
          </p:cNvPr>
          <p:cNvGrpSpPr>
            <a:grpSpLocks/>
          </p:cNvGrpSpPr>
          <p:nvPr/>
        </p:nvGrpSpPr>
        <p:grpSpPr bwMode="auto">
          <a:xfrm>
            <a:off x="1219200" y="1905000"/>
            <a:ext cx="7696200" cy="914400"/>
            <a:chOff x="768" y="1200"/>
            <a:chExt cx="4848" cy="576"/>
          </a:xfrm>
        </p:grpSpPr>
        <p:graphicFrame>
          <p:nvGraphicFramePr>
            <p:cNvPr id="13317" name="Object 5">
              <a:extLst>
                <a:ext uri="{FF2B5EF4-FFF2-40B4-BE49-F238E27FC236}">
                  <a16:creationId xmlns:a16="http://schemas.microsoft.com/office/drawing/2014/main" id="{A728A744-AE64-C629-053A-403F63018DE1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768" y="1281"/>
            <a:ext cx="2896" cy="30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ção" r:id="rId2" imgW="4597200" imgH="482400" progId="Equation.3">
                    <p:embed/>
                  </p:oleObj>
                </mc:Choice>
                <mc:Fallback>
                  <p:oleObj name="Equação" r:id="rId2" imgW="4597200" imgH="482400" progId="Equation.3">
                    <p:embed/>
                    <p:pic>
                      <p:nvPicPr>
                        <p:cNvPr id="13317" name="Object 5">
                          <a:extLst>
                            <a:ext uri="{FF2B5EF4-FFF2-40B4-BE49-F238E27FC236}">
                              <a16:creationId xmlns:a16="http://schemas.microsoft.com/office/drawing/2014/main" id="{A728A744-AE64-C629-053A-403F63018DE1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3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768" y="1281"/>
                          <a:ext cx="2896" cy="303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3319" name="Text Box 7">
              <a:extLst>
                <a:ext uri="{FF2B5EF4-FFF2-40B4-BE49-F238E27FC236}">
                  <a16:creationId xmlns:a16="http://schemas.microsoft.com/office/drawing/2014/main" id="{F3D170A4-08BC-8074-614D-001B7F353C8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88" y="1200"/>
              <a:ext cx="172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pt-BR" altLang="pt-BR" i="1">
                  <a:solidFill>
                    <a:srgbClr val="FF5050"/>
                  </a:solidFill>
                </a:rPr>
                <a:t>r: ax + by + c = 0</a:t>
              </a:r>
            </a:p>
          </p:txBody>
        </p:sp>
        <p:sp>
          <p:nvSpPr>
            <p:cNvPr id="13320" name="AutoShape 8">
              <a:extLst>
                <a:ext uri="{FF2B5EF4-FFF2-40B4-BE49-F238E27FC236}">
                  <a16:creationId xmlns:a16="http://schemas.microsoft.com/office/drawing/2014/main" id="{2CA53087-E2EB-968F-2830-CD4F78E2C607}"/>
                </a:ext>
              </a:extLst>
            </p:cNvPr>
            <p:cNvSpPr>
              <a:spLocks/>
            </p:cNvSpPr>
            <p:nvPr/>
          </p:nvSpPr>
          <p:spPr bwMode="auto">
            <a:xfrm>
              <a:off x="3744" y="1248"/>
              <a:ext cx="96" cy="480"/>
            </a:xfrm>
            <a:prstGeom prst="leftBrace">
              <a:avLst>
                <a:gd name="adj1" fmla="val 41667"/>
                <a:gd name="adj2" fmla="val 47620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13321" name="Text Box 9">
              <a:extLst>
                <a:ext uri="{FF2B5EF4-FFF2-40B4-BE49-F238E27FC236}">
                  <a16:creationId xmlns:a16="http://schemas.microsoft.com/office/drawing/2014/main" id="{2417E14F-F277-066A-E82C-E13E4593BDE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88" y="1488"/>
              <a:ext cx="172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pt-BR" altLang="pt-BR" i="1">
                  <a:solidFill>
                    <a:srgbClr val="FF00FF"/>
                  </a:solidFill>
                </a:rPr>
                <a:t>t: ay - bx = 0</a:t>
              </a:r>
            </a:p>
          </p:txBody>
        </p:sp>
      </p:grpSp>
      <p:sp>
        <p:nvSpPr>
          <p:cNvPr id="13326" name="Text Box 14">
            <a:extLst>
              <a:ext uri="{FF2B5EF4-FFF2-40B4-BE49-F238E27FC236}">
                <a16:creationId xmlns:a16="http://schemas.microsoft.com/office/drawing/2014/main" id="{9581E04F-1920-97DF-4E05-A8991C7CD4D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71600" y="3048000"/>
            <a:ext cx="2743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pt-BR" altLang="pt-BR" i="1">
                <a:solidFill>
                  <a:srgbClr val="FF00FF"/>
                </a:solidFill>
              </a:rPr>
              <a:t>ay - bx = 0 </a:t>
            </a:r>
            <a:r>
              <a:rPr lang="pt-BR" altLang="pt-BR">
                <a:solidFill>
                  <a:srgbClr val="FF00FF"/>
                </a:solidFill>
                <a:sym typeface="Symbol" panose="05050102010706020507" pitchFamily="18" charset="2"/>
              </a:rPr>
              <a:t></a:t>
            </a:r>
            <a:endParaRPr lang="pt-BR" altLang="pt-BR" i="1">
              <a:solidFill>
                <a:srgbClr val="FF00FF"/>
              </a:solidFill>
            </a:endParaRPr>
          </a:p>
        </p:txBody>
      </p:sp>
      <p:sp>
        <p:nvSpPr>
          <p:cNvPr id="13327" name="Text Box 15">
            <a:extLst>
              <a:ext uri="{FF2B5EF4-FFF2-40B4-BE49-F238E27FC236}">
                <a16:creationId xmlns:a16="http://schemas.microsoft.com/office/drawing/2014/main" id="{7162B4CE-D6A8-F3E8-1266-972122C287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76600" y="2986088"/>
            <a:ext cx="35052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pt-BR" altLang="pt-BR" i="1">
                <a:solidFill>
                  <a:srgbClr val="FF00FF"/>
                </a:solidFill>
              </a:rPr>
              <a:t>ay =  bx </a:t>
            </a:r>
            <a:r>
              <a:rPr lang="pt-BR" altLang="pt-BR">
                <a:solidFill>
                  <a:srgbClr val="FF00FF"/>
                </a:solidFill>
                <a:sym typeface="Symbol" panose="05050102010706020507" pitchFamily="18" charset="2"/>
              </a:rPr>
              <a:t> </a:t>
            </a:r>
            <a:r>
              <a:rPr lang="pt-BR" altLang="pt-BR" i="1">
                <a:solidFill>
                  <a:srgbClr val="FF00FF"/>
                </a:solidFill>
              </a:rPr>
              <a:t>y =  (b/a)x    </a:t>
            </a:r>
            <a:r>
              <a:rPr lang="pt-BR" altLang="pt-BR" sz="2800" b="1"/>
              <a:t>I</a:t>
            </a:r>
            <a:r>
              <a:rPr lang="pt-BR" altLang="pt-BR" i="1">
                <a:solidFill>
                  <a:srgbClr val="FF00FF"/>
                </a:solidFill>
              </a:rPr>
              <a:t> </a:t>
            </a:r>
          </a:p>
        </p:txBody>
      </p:sp>
      <p:sp>
        <p:nvSpPr>
          <p:cNvPr id="13328" name="Text Box 16">
            <a:extLst>
              <a:ext uri="{FF2B5EF4-FFF2-40B4-BE49-F238E27FC236}">
                <a16:creationId xmlns:a16="http://schemas.microsoft.com/office/drawing/2014/main" id="{9FC9E39A-6DAA-F845-3391-214D19414C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71600" y="3671888"/>
            <a:ext cx="6696075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/>
            <a:r>
              <a:rPr lang="pt-BR" altLang="pt-BR" sz="2800" b="1"/>
              <a:t>Substituindo I na equação de </a:t>
            </a:r>
            <a:r>
              <a:rPr lang="pt-BR" altLang="pt-BR" sz="2800" b="1" i="1">
                <a:solidFill>
                  <a:srgbClr val="FF5050"/>
                </a:solidFill>
              </a:rPr>
              <a:t>r </a:t>
            </a:r>
            <a:r>
              <a:rPr lang="pt-BR" altLang="pt-BR" sz="2800" b="1"/>
              <a:t>:</a:t>
            </a:r>
            <a:endParaRPr lang="pt-BR" altLang="pt-BR" sz="2800" b="1">
              <a:solidFill>
                <a:srgbClr val="0033CC"/>
              </a:solidFill>
            </a:endParaRPr>
          </a:p>
        </p:txBody>
      </p:sp>
      <p:graphicFrame>
        <p:nvGraphicFramePr>
          <p:cNvPr id="13329" name="Object 17">
            <a:extLst>
              <a:ext uri="{FF2B5EF4-FFF2-40B4-BE49-F238E27FC236}">
                <a16:creationId xmlns:a16="http://schemas.microsoft.com/office/drawing/2014/main" id="{74891B2F-C9E6-59A6-20C2-7987A5ADF96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371600" y="5156200"/>
          <a:ext cx="19939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ção" r:id="rId4" imgW="1993680" imgH="558720" progId="Equation.3">
                  <p:embed/>
                </p:oleObj>
              </mc:Choice>
              <mc:Fallback>
                <p:oleObj name="Equação" r:id="rId4" imgW="1993680" imgH="558720" progId="Equation.3">
                  <p:embed/>
                  <p:pic>
                    <p:nvPicPr>
                      <p:cNvPr id="13329" name="Object 17">
                        <a:extLst>
                          <a:ext uri="{FF2B5EF4-FFF2-40B4-BE49-F238E27FC236}">
                            <a16:creationId xmlns:a16="http://schemas.microsoft.com/office/drawing/2014/main" id="{74891B2F-C9E6-59A6-20C2-7987A5ADF96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1600" y="5156200"/>
                        <a:ext cx="1993900" cy="558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30" name="Object 18">
            <a:extLst>
              <a:ext uri="{FF2B5EF4-FFF2-40B4-BE49-F238E27FC236}">
                <a16:creationId xmlns:a16="http://schemas.microsoft.com/office/drawing/2014/main" id="{D764E9FF-F29C-A9B7-89DF-A3BB53E4AC9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460750" y="4406900"/>
          <a:ext cx="2641600" cy="146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ção" r:id="rId6" imgW="2641320" imgH="1460160" progId="Equation.3">
                  <p:embed/>
                </p:oleObj>
              </mc:Choice>
              <mc:Fallback>
                <p:oleObj name="Equação" r:id="rId6" imgW="2641320" imgH="1460160" progId="Equation.3">
                  <p:embed/>
                  <p:pic>
                    <p:nvPicPr>
                      <p:cNvPr id="13330" name="Object 18">
                        <a:extLst>
                          <a:ext uri="{FF2B5EF4-FFF2-40B4-BE49-F238E27FC236}">
                            <a16:creationId xmlns:a16="http://schemas.microsoft.com/office/drawing/2014/main" id="{D764E9FF-F29C-A9B7-89DF-A3BB53E4AC9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60750" y="4406900"/>
                        <a:ext cx="2641600" cy="1460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31" name="Object 19">
            <a:extLst>
              <a:ext uri="{FF2B5EF4-FFF2-40B4-BE49-F238E27FC236}">
                <a16:creationId xmlns:a16="http://schemas.microsoft.com/office/drawing/2014/main" id="{26D24FBD-DA1C-7970-71E0-E28901C80E5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096000" y="5194300"/>
          <a:ext cx="2489200" cy="1282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ção" r:id="rId8" imgW="2489040" imgH="1282680" progId="Equation.3">
                  <p:embed/>
                </p:oleObj>
              </mc:Choice>
              <mc:Fallback>
                <p:oleObj name="Equação" r:id="rId8" imgW="2489040" imgH="1282680" progId="Equation.3">
                  <p:embed/>
                  <p:pic>
                    <p:nvPicPr>
                      <p:cNvPr id="13331" name="Object 19">
                        <a:extLst>
                          <a:ext uri="{FF2B5EF4-FFF2-40B4-BE49-F238E27FC236}">
                            <a16:creationId xmlns:a16="http://schemas.microsoft.com/office/drawing/2014/main" id="{26D24FBD-DA1C-7970-71E0-E28901C80E5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0" y="5194300"/>
                        <a:ext cx="2489200" cy="1282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pull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33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33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33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33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5" presetID="4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7" dur="500"/>
                                        <p:tgtEl>
                                          <p:spTgt spid="133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33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33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33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33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33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33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33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33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33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33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33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33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5" grpId="0" autoUpdateAnimBg="0"/>
      <p:bldP spid="13316" grpId="0" autoUpdateAnimBg="0"/>
      <p:bldP spid="13326" grpId="0" autoUpdateAnimBg="0"/>
      <p:bldP spid="13327" grpId="0" autoUpdateAnimBg="0"/>
      <p:bldP spid="13328" grpId="0" autoUpdateAnimBg="0"/>
    </p:bldLst>
  </p:timing>
</p:sld>
</file>

<file path=ppt/theme/theme1.xml><?xml version="1.0" encoding="utf-8"?>
<a:theme xmlns:a="http://schemas.openxmlformats.org/drawingml/2006/main" name="Gravata">
  <a:themeElements>
    <a:clrScheme name="Gravata 2">
      <a:dk1>
        <a:srgbClr val="000000"/>
      </a:dk1>
      <a:lt1>
        <a:srgbClr val="FFFFFF"/>
      </a:lt1>
      <a:dk2>
        <a:srgbClr val="003366"/>
      </a:dk2>
      <a:lt2>
        <a:srgbClr val="5490A8"/>
      </a:lt2>
      <a:accent1>
        <a:srgbClr val="0099CC"/>
      </a:accent1>
      <a:accent2>
        <a:srgbClr val="3366CC"/>
      </a:accent2>
      <a:accent3>
        <a:srgbClr val="FFFFFF"/>
      </a:accent3>
      <a:accent4>
        <a:srgbClr val="000000"/>
      </a:accent4>
      <a:accent5>
        <a:srgbClr val="AACAE2"/>
      </a:accent5>
      <a:accent6>
        <a:srgbClr val="2D5CB9"/>
      </a:accent6>
      <a:hlink>
        <a:srgbClr val="99CCFF"/>
      </a:hlink>
      <a:folHlink>
        <a:srgbClr val="E1E1B7"/>
      </a:folHlink>
    </a:clrScheme>
    <a:fontScheme name="Gravata">
      <a:majorFont>
        <a:latin typeface="Times New Roman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pt-BR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pt-BR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</a:defRPr>
        </a:defPPr>
      </a:lstStyle>
    </a:lnDef>
  </a:objectDefaults>
  <a:extraClrSchemeLst>
    <a:extraClrScheme>
      <a:clrScheme name="Gravata 1">
        <a:dk1>
          <a:srgbClr val="5490A8"/>
        </a:dk1>
        <a:lt1>
          <a:srgbClr val="DDDDDD"/>
        </a:lt1>
        <a:dk2>
          <a:srgbClr val="00172E"/>
        </a:dk2>
        <a:lt2>
          <a:srgbClr val="CCECFF"/>
        </a:lt2>
        <a:accent1>
          <a:srgbClr val="0099CC"/>
        </a:accent1>
        <a:accent2>
          <a:srgbClr val="3366CC"/>
        </a:accent2>
        <a:accent3>
          <a:srgbClr val="AAABAD"/>
        </a:accent3>
        <a:accent4>
          <a:srgbClr val="BDBDBD"/>
        </a:accent4>
        <a:accent5>
          <a:srgbClr val="AACAE2"/>
        </a:accent5>
        <a:accent6>
          <a:srgbClr val="2D5CB9"/>
        </a:accent6>
        <a:hlink>
          <a:srgbClr val="99CCFF"/>
        </a:hlink>
        <a:folHlink>
          <a:srgbClr val="E1E1B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ravata 2">
        <a:dk1>
          <a:srgbClr val="000000"/>
        </a:dk1>
        <a:lt1>
          <a:srgbClr val="FFFFFF"/>
        </a:lt1>
        <a:dk2>
          <a:srgbClr val="003366"/>
        </a:dk2>
        <a:lt2>
          <a:srgbClr val="5490A8"/>
        </a:lt2>
        <a:accent1>
          <a:srgbClr val="0099CC"/>
        </a:accent1>
        <a:accent2>
          <a:srgbClr val="3366CC"/>
        </a:accent2>
        <a:accent3>
          <a:srgbClr val="FFFFFF"/>
        </a:accent3>
        <a:accent4>
          <a:srgbClr val="000000"/>
        </a:accent4>
        <a:accent5>
          <a:srgbClr val="AACAE2"/>
        </a:accent5>
        <a:accent6>
          <a:srgbClr val="2D5CB9"/>
        </a:accent6>
        <a:hlink>
          <a:srgbClr val="99CCFF"/>
        </a:hlink>
        <a:folHlink>
          <a:srgbClr val="E1E1B7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ravata 3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ravata 4">
        <a:dk1>
          <a:srgbClr val="000000"/>
        </a:dk1>
        <a:lt1>
          <a:srgbClr val="FFFFFF"/>
        </a:lt1>
        <a:dk2>
          <a:srgbClr val="666633"/>
        </a:dk2>
        <a:lt2>
          <a:srgbClr val="908A6C"/>
        </a:lt2>
        <a:accent1>
          <a:srgbClr val="808000"/>
        </a:accent1>
        <a:accent2>
          <a:srgbClr val="996633"/>
        </a:accent2>
        <a:accent3>
          <a:srgbClr val="FFFFFF"/>
        </a:accent3>
        <a:accent4>
          <a:srgbClr val="000000"/>
        </a:accent4>
        <a:accent5>
          <a:srgbClr val="C0C0AA"/>
        </a:accent5>
        <a:accent6>
          <a:srgbClr val="8A5C2D"/>
        </a:accent6>
        <a:hlink>
          <a:srgbClr val="CCCC00"/>
        </a:hlink>
        <a:folHlink>
          <a:srgbClr val="D6DE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ravata 5">
        <a:dk1>
          <a:srgbClr val="000000"/>
        </a:dk1>
        <a:lt1>
          <a:srgbClr val="FFFFFF"/>
        </a:lt1>
        <a:dk2>
          <a:srgbClr val="181848"/>
        </a:dk2>
        <a:lt2>
          <a:srgbClr val="656F97"/>
        </a:lt2>
        <a:accent1>
          <a:srgbClr val="6666FF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B8B8FF"/>
        </a:accent5>
        <a:accent6>
          <a:srgbClr val="2D2D8A"/>
        </a:accent6>
        <a:hlink>
          <a:srgbClr val="9A9ABC"/>
        </a:hlink>
        <a:folHlink>
          <a:srgbClr val="D2B6C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ravata 6">
        <a:dk1>
          <a:srgbClr val="CC0066"/>
        </a:dk1>
        <a:lt1>
          <a:srgbClr val="FFFFFF"/>
        </a:lt1>
        <a:dk2>
          <a:srgbClr val="000000"/>
        </a:dk2>
        <a:lt2>
          <a:srgbClr val="CC0099"/>
        </a:lt2>
        <a:accent1>
          <a:srgbClr val="FF9900"/>
        </a:accent1>
        <a:accent2>
          <a:srgbClr val="CC6600"/>
        </a:accent2>
        <a:accent3>
          <a:srgbClr val="AAAAAA"/>
        </a:accent3>
        <a:accent4>
          <a:srgbClr val="DADADA"/>
        </a:accent4>
        <a:accent5>
          <a:srgbClr val="FFCAAA"/>
        </a:accent5>
        <a:accent6>
          <a:srgbClr val="B95C00"/>
        </a:accent6>
        <a:hlink>
          <a:srgbClr val="009900"/>
        </a:hlink>
        <a:folHlink>
          <a:srgbClr val="A50021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C:\Arquivos de programas\Microsoft Office\Modelos\Estruturas de apresentação\GRAVATA.POT</Template>
  <TotalTime>2237</TotalTime>
  <Words>1586</Words>
  <Application>Microsoft Office PowerPoint</Application>
  <PresentationFormat>Apresentação na tela (4:3)</PresentationFormat>
  <Paragraphs>248</Paragraphs>
  <Slides>35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35</vt:i4>
      </vt:variant>
    </vt:vector>
  </HeadingPairs>
  <TitlesOfParts>
    <vt:vector size="36" baseType="lpstr">
      <vt:lpstr>Gravata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>RobNet.com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sem título </dc:title>
  <dc:creator>Robson Silva de Sousa</dc:creator>
  <cp:lastModifiedBy>Robson Silva de Sousa</cp:lastModifiedBy>
  <cp:revision>170</cp:revision>
  <dcterms:created xsi:type="dcterms:W3CDTF">2000-08-31T23:00:51Z</dcterms:created>
  <dcterms:modified xsi:type="dcterms:W3CDTF">2026-07-05T17:18:02Z</dcterms:modified>
</cp:coreProperties>
</file>